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  <p:sldMasterId id="2147483663" r:id="rId3"/>
  </p:sldMasterIdLst>
  <p:notesMasterIdLst>
    <p:notesMasterId r:id="rId56"/>
  </p:notesMasterIdLst>
  <p:handoutMasterIdLst>
    <p:handoutMasterId r:id="rId57"/>
  </p:handoutMasterIdLst>
  <p:sldIdLst>
    <p:sldId id="324" r:id="rId4"/>
    <p:sldId id="325" r:id="rId5"/>
    <p:sldId id="257" r:id="rId6"/>
    <p:sldId id="259" r:id="rId7"/>
    <p:sldId id="305" r:id="rId8"/>
    <p:sldId id="260" r:id="rId9"/>
    <p:sldId id="262" r:id="rId10"/>
    <p:sldId id="263" r:id="rId11"/>
    <p:sldId id="264" r:id="rId12"/>
    <p:sldId id="273" r:id="rId13"/>
    <p:sldId id="266" r:id="rId14"/>
    <p:sldId id="274" r:id="rId15"/>
    <p:sldId id="275" r:id="rId16"/>
    <p:sldId id="269" r:id="rId17"/>
    <p:sldId id="272" r:id="rId18"/>
    <p:sldId id="303" r:id="rId19"/>
    <p:sldId id="283" r:id="rId20"/>
    <p:sldId id="284" r:id="rId21"/>
    <p:sldId id="286" r:id="rId22"/>
    <p:sldId id="287" r:id="rId23"/>
    <p:sldId id="288" r:id="rId24"/>
    <p:sldId id="290" r:id="rId25"/>
    <p:sldId id="323" r:id="rId26"/>
    <p:sldId id="304" r:id="rId27"/>
    <p:sldId id="291" r:id="rId28"/>
    <p:sldId id="292" r:id="rId29"/>
    <p:sldId id="293" r:id="rId30"/>
    <p:sldId id="294" r:id="rId31"/>
    <p:sldId id="295" r:id="rId32"/>
    <p:sldId id="296" r:id="rId33"/>
    <p:sldId id="298" r:id="rId34"/>
    <p:sldId id="319" r:id="rId35"/>
    <p:sldId id="320" r:id="rId36"/>
    <p:sldId id="321" r:id="rId37"/>
    <p:sldId id="322" r:id="rId38"/>
    <p:sldId id="316" r:id="rId39"/>
    <p:sldId id="317" r:id="rId40"/>
    <p:sldId id="318" r:id="rId41"/>
    <p:sldId id="301" r:id="rId42"/>
    <p:sldId id="302" r:id="rId43"/>
    <p:sldId id="300" r:id="rId44"/>
    <p:sldId id="312" r:id="rId45"/>
    <p:sldId id="313" r:id="rId46"/>
    <p:sldId id="314" r:id="rId47"/>
    <p:sldId id="315" r:id="rId48"/>
    <p:sldId id="310" r:id="rId49"/>
    <p:sldId id="306" r:id="rId50"/>
    <p:sldId id="307" r:id="rId51"/>
    <p:sldId id="308" r:id="rId52"/>
    <p:sldId id="309" r:id="rId53"/>
    <p:sldId id="311" r:id="rId54"/>
    <p:sldId id="281" r:id="rId5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376F"/>
    <a:srgbClr val="00297A"/>
    <a:srgbClr val="002060"/>
    <a:srgbClr val="00377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699" autoAdjust="0"/>
  </p:normalViewPr>
  <p:slideViewPr>
    <p:cSldViewPr snapToGrid="0">
      <p:cViewPr>
        <p:scale>
          <a:sx n="76" d="100"/>
          <a:sy n="76" d="100"/>
        </p:scale>
        <p:origin x="-119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A36EBA-832E-4633-8871-58B8F7489215}" type="doc">
      <dgm:prSet loTypeId="urn:microsoft.com/office/officeart/2005/8/layout/radial6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80555B09-B800-4137-9ABE-75127A7CADFD}">
      <dgm:prSet phldrT="[Text]"/>
      <dgm:spPr/>
      <dgm:t>
        <a:bodyPr/>
        <a:lstStyle/>
        <a:p>
          <a:r>
            <a:rPr lang="en-IN" dirty="0" smtClean="0"/>
            <a:t>SAP Healthcare</a:t>
          </a:r>
          <a:endParaRPr lang="en-IN" dirty="0"/>
        </a:p>
      </dgm:t>
    </dgm:pt>
    <dgm:pt modelId="{39B4AD46-57FC-4878-87C7-1BF29BCCDFD9}" type="parTrans" cxnId="{8C02F508-1CF7-4A89-9306-405099619CB4}">
      <dgm:prSet/>
      <dgm:spPr/>
      <dgm:t>
        <a:bodyPr/>
        <a:lstStyle/>
        <a:p>
          <a:endParaRPr lang="en-IN"/>
        </a:p>
      </dgm:t>
    </dgm:pt>
    <dgm:pt modelId="{B4ADE4FE-4A0F-4519-AAC6-C5B8316A08A9}" type="sibTrans" cxnId="{8C02F508-1CF7-4A89-9306-405099619CB4}">
      <dgm:prSet/>
      <dgm:spPr/>
      <dgm:t>
        <a:bodyPr/>
        <a:lstStyle/>
        <a:p>
          <a:endParaRPr lang="en-IN"/>
        </a:p>
      </dgm:t>
    </dgm:pt>
    <dgm:pt modelId="{CD439819-817A-499A-A7D1-F294F2A4B299}">
      <dgm:prSet phldrT="[Text]"/>
      <dgm:spPr/>
      <dgm:t>
        <a:bodyPr/>
        <a:lstStyle/>
        <a:p>
          <a:r>
            <a:rPr lang="en-IN" dirty="0" smtClean="0"/>
            <a:t>Nurse</a:t>
          </a:r>
          <a:endParaRPr lang="en-IN" dirty="0"/>
        </a:p>
      </dgm:t>
    </dgm:pt>
    <dgm:pt modelId="{F11F4570-A4FC-4A25-B65A-A0410D71D193}" type="parTrans" cxnId="{E0F7E615-0BF9-42B0-BF5D-370CABA52E40}">
      <dgm:prSet/>
      <dgm:spPr/>
      <dgm:t>
        <a:bodyPr/>
        <a:lstStyle/>
        <a:p>
          <a:endParaRPr lang="en-IN"/>
        </a:p>
      </dgm:t>
    </dgm:pt>
    <dgm:pt modelId="{DFE5A9E4-8D8F-46D4-B29A-6B0CB3099FEC}" type="sibTrans" cxnId="{E0F7E615-0BF9-42B0-BF5D-370CABA52E40}">
      <dgm:prSet/>
      <dgm:spPr/>
      <dgm:t>
        <a:bodyPr/>
        <a:lstStyle/>
        <a:p>
          <a:endParaRPr lang="en-IN" dirty="0"/>
        </a:p>
      </dgm:t>
    </dgm:pt>
    <dgm:pt modelId="{B441509E-B0C5-4FAF-9CEB-AFAF6EBAAD5D}">
      <dgm:prSet phldrT="[Text]"/>
      <dgm:spPr/>
      <dgm:t>
        <a:bodyPr/>
        <a:lstStyle/>
        <a:p>
          <a:r>
            <a:rPr lang="en-IN" dirty="0" smtClean="0"/>
            <a:t>Doctor</a:t>
          </a:r>
          <a:endParaRPr lang="en-IN" dirty="0"/>
        </a:p>
      </dgm:t>
    </dgm:pt>
    <dgm:pt modelId="{A248057B-63B0-4705-981D-DA6BB6B5FE33}" type="parTrans" cxnId="{BD3AAC9F-F237-4AF2-A085-9C30E0A50004}">
      <dgm:prSet/>
      <dgm:spPr/>
      <dgm:t>
        <a:bodyPr/>
        <a:lstStyle/>
        <a:p>
          <a:endParaRPr lang="en-IN"/>
        </a:p>
      </dgm:t>
    </dgm:pt>
    <dgm:pt modelId="{EF8E5796-868E-4E03-8E9A-EDB322040C21}" type="sibTrans" cxnId="{BD3AAC9F-F237-4AF2-A085-9C30E0A50004}">
      <dgm:prSet/>
      <dgm:spPr/>
      <dgm:t>
        <a:bodyPr/>
        <a:lstStyle/>
        <a:p>
          <a:endParaRPr lang="en-IN" dirty="0"/>
        </a:p>
      </dgm:t>
    </dgm:pt>
    <dgm:pt modelId="{A764AC23-BEAB-4845-86B2-7642AFC42361}">
      <dgm:prSet phldrT="[Text]"/>
      <dgm:spPr/>
      <dgm:t>
        <a:bodyPr/>
        <a:lstStyle/>
        <a:p>
          <a:r>
            <a:rPr lang="en-IN" dirty="0" smtClean="0"/>
            <a:t>Facility Management</a:t>
          </a:r>
          <a:endParaRPr lang="en-IN" dirty="0"/>
        </a:p>
      </dgm:t>
    </dgm:pt>
    <dgm:pt modelId="{86129EC9-7C19-4E76-A4AF-A8B7012B9BDC}" type="parTrans" cxnId="{A9DA046B-7DC8-478C-9D63-5B4AACB0C1E7}">
      <dgm:prSet/>
      <dgm:spPr/>
      <dgm:t>
        <a:bodyPr/>
        <a:lstStyle/>
        <a:p>
          <a:endParaRPr lang="en-IN"/>
        </a:p>
      </dgm:t>
    </dgm:pt>
    <dgm:pt modelId="{C7CD0529-4674-45E2-AC14-804F9A214C75}" type="sibTrans" cxnId="{A9DA046B-7DC8-478C-9D63-5B4AACB0C1E7}">
      <dgm:prSet/>
      <dgm:spPr/>
      <dgm:t>
        <a:bodyPr/>
        <a:lstStyle/>
        <a:p>
          <a:endParaRPr lang="en-IN" dirty="0"/>
        </a:p>
      </dgm:t>
    </dgm:pt>
    <dgm:pt modelId="{008C3F73-5358-4CF8-BE2C-5810CA02A835}">
      <dgm:prSet phldrT="[Text]"/>
      <dgm:spPr/>
      <dgm:t>
        <a:bodyPr/>
        <a:lstStyle/>
        <a:p>
          <a:r>
            <a:rPr lang="en-IN" dirty="0" smtClean="0"/>
            <a:t>Medicine</a:t>
          </a:r>
          <a:endParaRPr lang="en-IN" dirty="0"/>
        </a:p>
      </dgm:t>
    </dgm:pt>
    <dgm:pt modelId="{D340338D-5679-44C7-95AB-FEE5528E40A9}" type="parTrans" cxnId="{0D6806BF-B100-46C7-A6DD-11AB8E8575FF}">
      <dgm:prSet/>
      <dgm:spPr/>
      <dgm:t>
        <a:bodyPr/>
        <a:lstStyle/>
        <a:p>
          <a:endParaRPr lang="en-IN"/>
        </a:p>
      </dgm:t>
    </dgm:pt>
    <dgm:pt modelId="{8EBC10F2-33DB-4974-B6F5-371FC043F755}" type="sibTrans" cxnId="{0D6806BF-B100-46C7-A6DD-11AB8E8575FF}">
      <dgm:prSet/>
      <dgm:spPr/>
      <dgm:t>
        <a:bodyPr/>
        <a:lstStyle/>
        <a:p>
          <a:endParaRPr lang="en-IN" dirty="0"/>
        </a:p>
      </dgm:t>
    </dgm:pt>
    <dgm:pt modelId="{D0E0D681-014D-45BA-A324-698D3604B35D}">
      <dgm:prSet phldrT="[Text]"/>
      <dgm:spPr/>
      <dgm:t>
        <a:bodyPr/>
        <a:lstStyle/>
        <a:p>
          <a:r>
            <a:rPr lang="en-IN" dirty="0" smtClean="0"/>
            <a:t>Administrator</a:t>
          </a:r>
          <a:endParaRPr lang="en-IN" dirty="0"/>
        </a:p>
      </dgm:t>
    </dgm:pt>
    <dgm:pt modelId="{A79B3819-1FB5-49A1-A1A7-D2F962A1822A}" type="parTrans" cxnId="{015DA3E3-BC06-4C43-A38B-62715D592874}">
      <dgm:prSet/>
      <dgm:spPr/>
      <dgm:t>
        <a:bodyPr/>
        <a:lstStyle/>
        <a:p>
          <a:endParaRPr lang="en-IN"/>
        </a:p>
      </dgm:t>
    </dgm:pt>
    <dgm:pt modelId="{B54E4927-0D16-4225-AA38-F5A165FCB166}" type="sibTrans" cxnId="{015DA3E3-BC06-4C43-A38B-62715D592874}">
      <dgm:prSet/>
      <dgm:spPr/>
      <dgm:t>
        <a:bodyPr/>
        <a:lstStyle/>
        <a:p>
          <a:endParaRPr lang="en-IN" dirty="0"/>
        </a:p>
      </dgm:t>
    </dgm:pt>
    <dgm:pt modelId="{4CBC5415-57B3-4270-B7DC-4613B0516A1D}" type="pres">
      <dgm:prSet presAssocID="{97A36EBA-832E-4633-8871-58B8F748921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403B7FC-970B-4056-920A-0F18C20245C1}" type="pres">
      <dgm:prSet presAssocID="{80555B09-B800-4137-9ABE-75127A7CADFD}" presName="centerShape" presStyleLbl="node0" presStyleIdx="0" presStyleCnt="1"/>
      <dgm:spPr/>
      <dgm:t>
        <a:bodyPr/>
        <a:lstStyle/>
        <a:p>
          <a:endParaRPr lang="en-IN"/>
        </a:p>
      </dgm:t>
    </dgm:pt>
    <dgm:pt modelId="{22498640-CCC6-4F25-BB3E-4E10FBE408B8}" type="pres">
      <dgm:prSet presAssocID="{CD439819-817A-499A-A7D1-F294F2A4B29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82340AD-4FA8-450E-9A68-0D97FE1FC448}" type="pres">
      <dgm:prSet presAssocID="{CD439819-817A-499A-A7D1-F294F2A4B299}" presName="dummy" presStyleCnt="0"/>
      <dgm:spPr/>
    </dgm:pt>
    <dgm:pt modelId="{BE2D9906-2D9B-415C-AC5B-4F2E562FF5D5}" type="pres">
      <dgm:prSet presAssocID="{DFE5A9E4-8D8F-46D4-B29A-6B0CB3099FEC}" presName="sibTrans" presStyleLbl="sibTrans2D1" presStyleIdx="0" presStyleCnt="5"/>
      <dgm:spPr/>
      <dgm:t>
        <a:bodyPr/>
        <a:lstStyle/>
        <a:p>
          <a:endParaRPr lang="en-IN"/>
        </a:p>
      </dgm:t>
    </dgm:pt>
    <dgm:pt modelId="{A4D4DB97-2B85-4C14-B354-3947198E4677}" type="pres">
      <dgm:prSet presAssocID="{B441509E-B0C5-4FAF-9CEB-AFAF6EBAAD5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0C5B902-D7F2-47AF-9C12-8657D8BBBA69}" type="pres">
      <dgm:prSet presAssocID="{B441509E-B0C5-4FAF-9CEB-AFAF6EBAAD5D}" presName="dummy" presStyleCnt="0"/>
      <dgm:spPr/>
    </dgm:pt>
    <dgm:pt modelId="{26E301A8-65BB-448F-B720-97CCB9787455}" type="pres">
      <dgm:prSet presAssocID="{EF8E5796-868E-4E03-8E9A-EDB322040C21}" presName="sibTrans" presStyleLbl="sibTrans2D1" presStyleIdx="1" presStyleCnt="5"/>
      <dgm:spPr/>
      <dgm:t>
        <a:bodyPr/>
        <a:lstStyle/>
        <a:p>
          <a:endParaRPr lang="en-IN"/>
        </a:p>
      </dgm:t>
    </dgm:pt>
    <dgm:pt modelId="{E50A5977-863A-4FEC-8027-DAF7748D0BD0}" type="pres">
      <dgm:prSet presAssocID="{A764AC23-BEAB-4845-86B2-7642AFC423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D18DFCA-CEA3-451E-A719-76F38338505C}" type="pres">
      <dgm:prSet presAssocID="{A764AC23-BEAB-4845-86B2-7642AFC42361}" presName="dummy" presStyleCnt="0"/>
      <dgm:spPr/>
    </dgm:pt>
    <dgm:pt modelId="{B40FC567-2BCD-41F5-9FEB-53F8C55C4BD7}" type="pres">
      <dgm:prSet presAssocID="{C7CD0529-4674-45E2-AC14-804F9A214C75}" presName="sibTrans" presStyleLbl="sibTrans2D1" presStyleIdx="2" presStyleCnt="5"/>
      <dgm:spPr/>
      <dgm:t>
        <a:bodyPr/>
        <a:lstStyle/>
        <a:p>
          <a:endParaRPr lang="en-IN"/>
        </a:p>
      </dgm:t>
    </dgm:pt>
    <dgm:pt modelId="{CCA39598-16E6-4377-95EE-C52DF32571D7}" type="pres">
      <dgm:prSet presAssocID="{008C3F73-5358-4CF8-BE2C-5810CA02A8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F905617-0C09-4AF4-B81F-5AD6FCEA019B}" type="pres">
      <dgm:prSet presAssocID="{008C3F73-5358-4CF8-BE2C-5810CA02A835}" presName="dummy" presStyleCnt="0"/>
      <dgm:spPr/>
    </dgm:pt>
    <dgm:pt modelId="{D234891E-5FB1-4F08-A613-F18D6262059B}" type="pres">
      <dgm:prSet presAssocID="{8EBC10F2-33DB-4974-B6F5-371FC043F755}" presName="sibTrans" presStyleLbl="sibTrans2D1" presStyleIdx="3" presStyleCnt="5"/>
      <dgm:spPr/>
      <dgm:t>
        <a:bodyPr/>
        <a:lstStyle/>
        <a:p>
          <a:endParaRPr lang="en-IN"/>
        </a:p>
      </dgm:t>
    </dgm:pt>
    <dgm:pt modelId="{D312A3AD-3A5D-406B-9AA6-3B0979101C30}" type="pres">
      <dgm:prSet presAssocID="{D0E0D681-014D-45BA-A324-698D3604B35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0749A87-42C3-4D64-804D-AFF033DA34A4}" type="pres">
      <dgm:prSet presAssocID="{D0E0D681-014D-45BA-A324-698D3604B35D}" presName="dummy" presStyleCnt="0"/>
      <dgm:spPr/>
    </dgm:pt>
    <dgm:pt modelId="{ED42EF89-CEF6-4775-AEA4-196E8295CBBE}" type="pres">
      <dgm:prSet presAssocID="{B54E4927-0D16-4225-AA38-F5A165FCB166}" presName="sibTrans" presStyleLbl="sibTrans2D1" presStyleIdx="4" presStyleCnt="5"/>
      <dgm:spPr/>
      <dgm:t>
        <a:bodyPr/>
        <a:lstStyle/>
        <a:p>
          <a:endParaRPr lang="en-IN"/>
        </a:p>
      </dgm:t>
    </dgm:pt>
  </dgm:ptLst>
  <dgm:cxnLst>
    <dgm:cxn modelId="{BD3AAC9F-F237-4AF2-A085-9C30E0A50004}" srcId="{80555B09-B800-4137-9ABE-75127A7CADFD}" destId="{B441509E-B0C5-4FAF-9CEB-AFAF6EBAAD5D}" srcOrd="1" destOrd="0" parTransId="{A248057B-63B0-4705-981D-DA6BB6B5FE33}" sibTransId="{EF8E5796-868E-4E03-8E9A-EDB322040C21}"/>
    <dgm:cxn modelId="{86214A5D-2BDA-44B7-8FBC-D2FF52265575}" type="presOf" srcId="{C7CD0529-4674-45E2-AC14-804F9A214C75}" destId="{B40FC567-2BCD-41F5-9FEB-53F8C55C4BD7}" srcOrd="0" destOrd="0" presId="urn:microsoft.com/office/officeart/2005/8/layout/radial6"/>
    <dgm:cxn modelId="{45E39181-B55B-40DA-9076-8EE49A777DA8}" type="presOf" srcId="{EF8E5796-868E-4E03-8E9A-EDB322040C21}" destId="{26E301A8-65BB-448F-B720-97CCB9787455}" srcOrd="0" destOrd="0" presId="urn:microsoft.com/office/officeart/2005/8/layout/radial6"/>
    <dgm:cxn modelId="{3A68BDC4-9EE1-4E41-A279-51D66D168505}" type="presOf" srcId="{80555B09-B800-4137-9ABE-75127A7CADFD}" destId="{7403B7FC-970B-4056-920A-0F18C20245C1}" srcOrd="0" destOrd="0" presId="urn:microsoft.com/office/officeart/2005/8/layout/radial6"/>
    <dgm:cxn modelId="{A9DA046B-7DC8-478C-9D63-5B4AACB0C1E7}" srcId="{80555B09-B800-4137-9ABE-75127A7CADFD}" destId="{A764AC23-BEAB-4845-86B2-7642AFC42361}" srcOrd="2" destOrd="0" parTransId="{86129EC9-7C19-4E76-A4AF-A8B7012B9BDC}" sibTransId="{C7CD0529-4674-45E2-AC14-804F9A214C75}"/>
    <dgm:cxn modelId="{F358F792-411F-4E06-8B45-C7A69115BA0B}" type="presOf" srcId="{DFE5A9E4-8D8F-46D4-B29A-6B0CB3099FEC}" destId="{BE2D9906-2D9B-415C-AC5B-4F2E562FF5D5}" srcOrd="0" destOrd="0" presId="urn:microsoft.com/office/officeart/2005/8/layout/radial6"/>
    <dgm:cxn modelId="{E501ECF2-EB0D-474E-9E40-9C5FC03BAE88}" type="presOf" srcId="{8EBC10F2-33DB-4974-B6F5-371FC043F755}" destId="{D234891E-5FB1-4F08-A613-F18D6262059B}" srcOrd="0" destOrd="0" presId="urn:microsoft.com/office/officeart/2005/8/layout/radial6"/>
    <dgm:cxn modelId="{72AC1983-A207-46D3-BF4E-F71D81D9A223}" type="presOf" srcId="{D0E0D681-014D-45BA-A324-698D3604B35D}" destId="{D312A3AD-3A5D-406B-9AA6-3B0979101C30}" srcOrd="0" destOrd="0" presId="urn:microsoft.com/office/officeart/2005/8/layout/radial6"/>
    <dgm:cxn modelId="{97C2DAF8-947E-4CC2-8D9A-A491BBD44FD8}" type="presOf" srcId="{97A36EBA-832E-4633-8871-58B8F7489215}" destId="{4CBC5415-57B3-4270-B7DC-4613B0516A1D}" srcOrd="0" destOrd="0" presId="urn:microsoft.com/office/officeart/2005/8/layout/radial6"/>
    <dgm:cxn modelId="{3C603C85-B34A-4690-B4D2-68ACA294BD30}" type="presOf" srcId="{B441509E-B0C5-4FAF-9CEB-AFAF6EBAAD5D}" destId="{A4D4DB97-2B85-4C14-B354-3947198E4677}" srcOrd="0" destOrd="0" presId="urn:microsoft.com/office/officeart/2005/8/layout/radial6"/>
    <dgm:cxn modelId="{8C02F508-1CF7-4A89-9306-405099619CB4}" srcId="{97A36EBA-832E-4633-8871-58B8F7489215}" destId="{80555B09-B800-4137-9ABE-75127A7CADFD}" srcOrd="0" destOrd="0" parTransId="{39B4AD46-57FC-4878-87C7-1BF29BCCDFD9}" sibTransId="{B4ADE4FE-4A0F-4519-AAC6-C5B8316A08A9}"/>
    <dgm:cxn modelId="{E0F7E615-0BF9-42B0-BF5D-370CABA52E40}" srcId="{80555B09-B800-4137-9ABE-75127A7CADFD}" destId="{CD439819-817A-499A-A7D1-F294F2A4B299}" srcOrd="0" destOrd="0" parTransId="{F11F4570-A4FC-4A25-B65A-A0410D71D193}" sibTransId="{DFE5A9E4-8D8F-46D4-B29A-6B0CB3099FEC}"/>
    <dgm:cxn modelId="{0CA49B01-3713-419D-A429-869AD3AA55BA}" type="presOf" srcId="{B54E4927-0D16-4225-AA38-F5A165FCB166}" destId="{ED42EF89-CEF6-4775-AEA4-196E8295CBBE}" srcOrd="0" destOrd="0" presId="urn:microsoft.com/office/officeart/2005/8/layout/radial6"/>
    <dgm:cxn modelId="{015DA3E3-BC06-4C43-A38B-62715D592874}" srcId="{80555B09-B800-4137-9ABE-75127A7CADFD}" destId="{D0E0D681-014D-45BA-A324-698D3604B35D}" srcOrd="4" destOrd="0" parTransId="{A79B3819-1FB5-49A1-A1A7-D2F962A1822A}" sibTransId="{B54E4927-0D16-4225-AA38-F5A165FCB166}"/>
    <dgm:cxn modelId="{5BB473FB-46C8-4A9E-BC28-7AF2670775B1}" type="presOf" srcId="{CD439819-817A-499A-A7D1-F294F2A4B299}" destId="{22498640-CCC6-4F25-BB3E-4E10FBE408B8}" srcOrd="0" destOrd="0" presId="urn:microsoft.com/office/officeart/2005/8/layout/radial6"/>
    <dgm:cxn modelId="{C958A726-7358-49CA-8E47-B2A5CBFE3ACB}" type="presOf" srcId="{A764AC23-BEAB-4845-86B2-7642AFC42361}" destId="{E50A5977-863A-4FEC-8027-DAF7748D0BD0}" srcOrd="0" destOrd="0" presId="urn:microsoft.com/office/officeart/2005/8/layout/radial6"/>
    <dgm:cxn modelId="{0D6806BF-B100-46C7-A6DD-11AB8E8575FF}" srcId="{80555B09-B800-4137-9ABE-75127A7CADFD}" destId="{008C3F73-5358-4CF8-BE2C-5810CA02A835}" srcOrd="3" destOrd="0" parTransId="{D340338D-5679-44C7-95AB-FEE5528E40A9}" sibTransId="{8EBC10F2-33DB-4974-B6F5-371FC043F755}"/>
    <dgm:cxn modelId="{A868160E-8B86-41FD-83A6-E42DF134213B}" type="presOf" srcId="{008C3F73-5358-4CF8-BE2C-5810CA02A835}" destId="{CCA39598-16E6-4377-95EE-C52DF32571D7}" srcOrd="0" destOrd="0" presId="urn:microsoft.com/office/officeart/2005/8/layout/radial6"/>
    <dgm:cxn modelId="{88953C3D-6656-48D4-A4C2-9C2627FCFD2E}" type="presParOf" srcId="{4CBC5415-57B3-4270-B7DC-4613B0516A1D}" destId="{7403B7FC-970B-4056-920A-0F18C20245C1}" srcOrd="0" destOrd="0" presId="urn:microsoft.com/office/officeart/2005/8/layout/radial6"/>
    <dgm:cxn modelId="{67C93948-0B90-4DBB-8F7E-DDC9A63C661B}" type="presParOf" srcId="{4CBC5415-57B3-4270-B7DC-4613B0516A1D}" destId="{22498640-CCC6-4F25-BB3E-4E10FBE408B8}" srcOrd="1" destOrd="0" presId="urn:microsoft.com/office/officeart/2005/8/layout/radial6"/>
    <dgm:cxn modelId="{D4B6B468-628B-46A6-9A67-3017BC5C77E1}" type="presParOf" srcId="{4CBC5415-57B3-4270-B7DC-4613B0516A1D}" destId="{F82340AD-4FA8-450E-9A68-0D97FE1FC448}" srcOrd="2" destOrd="0" presId="urn:microsoft.com/office/officeart/2005/8/layout/radial6"/>
    <dgm:cxn modelId="{AA3E1FEA-D504-49AA-BFF9-8698A38EEB84}" type="presParOf" srcId="{4CBC5415-57B3-4270-B7DC-4613B0516A1D}" destId="{BE2D9906-2D9B-415C-AC5B-4F2E562FF5D5}" srcOrd="3" destOrd="0" presId="urn:microsoft.com/office/officeart/2005/8/layout/radial6"/>
    <dgm:cxn modelId="{C6DE789D-5374-4ADD-AB1E-98CC0DA69CCA}" type="presParOf" srcId="{4CBC5415-57B3-4270-B7DC-4613B0516A1D}" destId="{A4D4DB97-2B85-4C14-B354-3947198E4677}" srcOrd="4" destOrd="0" presId="urn:microsoft.com/office/officeart/2005/8/layout/radial6"/>
    <dgm:cxn modelId="{3AECC91F-FC41-443A-BBF1-1DEA4AC15C7E}" type="presParOf" srcId="{4CBC5415-57B3-4270-B7DC-4613B0516A1D}" destId="{A0C5B902-D7F2-47AF-9C12-8657D8BBBA69}" srcOrd="5" destOrd="0" presId="urn:microsoft.com/office/officeart/2005/8/layout/radial6"/>
    <dgm:cxn modelId="{D0839285-082F-400E-B425-733386396446}" type="presParOf" srcId="{4CBC5415-57B3-4270-B7DC-4613B0516A1D}" destId="{26E301A8-65BB-448F-B720-97CCB9787455}" srcOrd="6" destOrd="0" presId="urn:microsoft.com/office/officeart/2005/8/layout/radial6"/>
    <dgm:cxn modelId="{8A6F3CF2-F7E2-4C35-A4AA-6C96F2A1EB2D}" type="presParOf" srcId="{4CBC5415-57B3-4270-B7DC-4613B0516A1D}" destId="{E50A5977-863A-4FEC-8027-DAF7748D0BD0}" srcOrd="7" destOrd="0" presId="urn:microsoft.com/office/officeart/2005/8/layout/radial6"/>
    <dgm:cxn modelId="{A0EFFDDB-93B8-4201-A5C2-B92EBA64E419}" type="presParOf" srcId="{4CBC5415-57B3-4270-B7DC-4613B0516A1D}" destId="{ED18DFCA-CEA3-451E-A719-76F38338505C}" srcOrd="8" destOrd="0" presId="urn:microsoft.com/office/officeart/2005/8/layout/radial6"/>
    <dgm:cxn modelId="{1800BA3F-A8DD-4A8D-B810-25CE4BE3AD7B}" type="presParOf" srcId="{4CBC5415-57B3-4270-B7DC-4613B0516A1D}" destId="{B40FC567-2BCD-41F5-9FEB-53F8C55C4BD7}" srcOrd="9" destOrd="0" presId="urn:microsoft.com/office/officeart/2005/8/layout/radial6"/>
    <dgm:cxn modelId="{BBA69E19-AA9D-4E3B-BF1B-36B8F9D2405C}" type="presParOf" srcId="{4CBC5415-57B3-4270-B7DC-4613B0516A1D}" destId="{CCA39598-16E6-4377-95EE-C52DF32571D7}" srcOrd="10" destOrd="0" presId="urn:microsoft.com/office/officeart/2005/8/layout/radial6"/>
    <dgm:cxn modelId="{A0EBF988-F8F8-414F-9373-82A41D158ECC}" type="presParOf" srcId="{4CBC5415-57B3-4270-B7DC-4613B0516A1D}" destId="{9F905617-0C09-4AF4-B81F-5AD6FCEA019B}" srcOrd="11" destOrd="0" presId="urn:microsoft.com/office/officeart/2005/8/layout/radial6"/>
    <dgm:cxn modelId="{FA344BA8-281C-4976-A85F-A54E6E748AF0}" type="presParOf" srcId="{4CBC5415-57B3-4270-B7DC-4613B0516A1D}" destId="{D234891E-5FB1-4F08-A613-F18D6262059B}" srcOrd="12" destOrd="0" presId="urn:microsoft.com/office/officeart/2005/8/layout/radial6"/>
    <dgm:cxn modelId="{115F8AC3-182D-4F2D-BFE4-2376D0C2CF15}" type="presParOf" srcId="{4CBC5415-57B3-4270-B7DC-4613B0516A1D}" destId="{D312A3AD-3A5D-406B-9AA6-3B0979101C30}" srcOrd="13" destOrd="0" presId="urn:microsoft.com/office/officeart/2005/8/layout/radial6"/>
    <dgm:cxn modelId="{1D0F8D88-3A67-451D-9060-81F942973320}" type="presParOf" srcId="{4CBC5415-57B3-4270-B7DC-4613B0516A1D}" destId="{30749A87-42C3-4D64-804D-AFF033DA34A4}" srcOrd="14" destOrd="0" presId="urn:microsoft.com/office/officeart/2005/8/layout/radial6"/>
    <dgm:cxn modelId="{7988A701-444B-4F70-AEDB-D35D532BBD2F}" type="presParOf" srcId="{4CBC5415-57B3-4270-B7DC-4613B0516A1D}" destId="{ED42EF89-CEF6-4775-AEA4-196E8295CBBE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B85867-3EC4-418C-95CD-273351CA02FE}" type="doc">
      <dgm:prSet loTypeId="urn:microsoft.com/office/officeart/2005/8/layout/vList4#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CA449BC1-BAA6-4F62-99C5-016255D9BC05}">
      <dgm:prSet phldrT="[Text]"/>
      <dgm:spPr/>
      <dgm:t>
        <a:bodyPr/>
        <a:lstStyle/>
        <a:p>
          <a:r>
            <a:rPr lang="en-IN" dirty="0" smtClean="0"/>
            <a:t>Nurse</a:t>
          </a:r>
          <a:endParaRPr lang="en-IN" dirty="0"/>
        </a:p>
      </dgm:t>
    </dgm:pt>
    <dgm:pt modelId="{517D3F41-921B-4AD7-A091-F7C31C9075BA}" type="parTrans" cxnId="{51CE9FA7-BE26-4EC5-ACEE-262D38AB41DE}">
      <dgm:prSet/>
      <dgm:spPr/>
      <dgm:t>
        <a:bodyPr/>
        <a:lstStyle/>
        <a:p>
          <a:endParaRPr lang="en-IN"/>
        </a:p>
      </dgm:t>
    </dgm:pt>
    <dgm:pt modelId="{1F157CB5-CCE4-4F96-B490-6AA012F4AD9A}" type="sibTrans" cxnId="{51CE9FA7-BE26-4EC5-ACEE-262D38AB41DE}">
      <dgm:prSet/>
      <dgm:spPr/>
      <dgm:t>
        <a:bodyPr/>
        <a:lstStyle/>
        <a:p>
          <a:endParaRPr lang="en-IN"/>
        </a:p>
      </dgm:t>
    </dgm:pt>
    <dgm:pt modelId="{EA50E0F3-35A7-4D42-9A99-4BC282EA52D5}">
      <dgm:prSet phldrT="[Text]"/>
      <dgm:spPr/>
      <dgm:t>
        <a:bodyPr/>
        <a:lstStyle/>
        <a:p>
          <a:r>
            <a:rPr lang="en-IN" dirty="0" smtClean="0"/>
            <a:t>Register new patients and assign beds/room.</a:t>
          </a:r>
          <a:endParaRPr lang="en-IN" dirty="0"/>
        </a:p>
      </dgm:t>
    </dgm:pt>
    <dgm:pt modelId="{EF9B0745-288A-48E0-8867-ED0CE50FAFAB}" type="parTrans" cxnId="{5808E340-2C9E-4B13-BABB-8D51E8985E28}">
      <dgm:prSet/>
      <dgm:spPr/>
      <dgm:t>
        <a:bodyPr/>
        <a:lstStyle/>
        <a:p>
          <a:endParaRPr lang="en-IN"/>
        </a:p>
      </dgm:t>
    </dgm:pt>
    <dgm:pt modelId="{84A9D2C0-E1F7-4A16-8826-79C6A6F98E4B}" type="sibTrans" cxnId="{5808E340-2C9E-4B13-BABB-8D51E8985E28}">
      <dgm:prSet/>
      <dgm:spPr/>
      <dgm:t>
        <a:bodyPr/>
        <a:lstStyle/>
        <a:p>
          <a:endParaRPr lang="en-IN"/>
        </a:p>
      </dgm:t>
    </dgm:pt>
    <dgm:pt modelId="{B328EB1F-5524-4551-8A96-99438B6972C4}">
      <dgm:prSet phldrT="[Text]"/>
      <dgm:spPr/>
      <dgm:t>
        <a:bodyPr/>
        <a:lstStyle/>
        <a:p>
          <a:r>
            <a:rPr lang="en-IN" dirty="0" smtClean="0"/>
            <a:t>View and update Treatment plan</a:t>
          </a:r>
          <a:endParaRPr lang="en-IN" dirty="0"/>
        </a:p>
      </dgm:t>
    </dgm:pt>
    <dgm:pt modelId="{5C45D530-843D-42DA-9381-CCDABCF9C1C3}" type="parTrans" cxnId="{91CD7722-3805-418A-8489-F9B5ACF94476}">
      <dgm:prSet/>
      <dgm:spPr/>
      <dgm:t>
        <a:bodyPr/>
        <a:lstStyle/>
        <a:p>
          <a:endParaRPr lang="en-IN"/>
        </a:p>
      </dgm:t>
    </dgm:pt>
    <dgm:pt modelId="{5547336A-EB8B-4120-899D-9F283D233078}" type="sibTrans" cxnId="{91CD7722-3805-418A-8489-F9B5ACF94476}">
      <dgm:prSet/>
      <dgm:spPr/>
      <dgm:t>
        <a:bodyPr/>
        <a:lstStyle/>
        <a:p>
          <a:endParaRPr lang="en-IN"/>
        </a:p>
      </dgm:t>
    </dgm:pt>
    <dgm:pt modelId="{46B5E8AC-D46C-495F-B968-D4C31B0D77FE}">
      <dgm:prSet phldrT="[Text]"/>
      <dgm:spPr/>
      <dgm:t>
        <a:bodyPr/>
        <a:lstStyle/>
        <a:p>
          <a:r>
            <a:rPr lang="en-IN" dirty="0" smtClean="0"/>
            <a:t>Doctor</a:t>
          </a:r>
          <a:endParaRPr lang="en-IN" dirty="0"/>
        </a:p>
      </dgm:t>
    </dgm:pt>
    <dgm:pt modelId="{5D917959-0CDE-431A-8FD3-2C65E3B4A98F}" type="parTrans" cxnId="{A5324104-02F5-4179-8968-96F5B49CCB60}">
      <dgm:prSet/>
      <dgm:spPr/>
      <dgm:t>
        <a:bodyPr/>
        <a:lstStyle/>
        <a:p>
          <a:endParaRPr lang="en-IN"/>
        </a:p>
      </dgm:t>
    </dgm:pt>
    <dgm:pt modelId="{2954B467-F629-4512-B75E-0E0B8B01BA71}" type="sibTrans" cxnId="{A5324104-02F5-4179-8968-96F5B49CCB60}">
      <dgm:prSet/>
      <dgm:spPr/>
      <dgm:t>
        <a:bodyPr/>
        <a:lstStyle/>
        <a:p>
          <a:endParaRPr lang="en-IN"/>
        </a:p>
      </dgm:t>
    </dgm:pt>
    <dgm:pt modelId="{8CED16F3-AFE4-4512-8BBE-BD82C173062A}">
      <dgm:prSet phldrT="[Text]"/>
      <dgm:spPr/>
      <dgm:t>
        <a:bodyPr/>
        <a:lstStyle/>
        <a:p>
          <a:r>
            <a:rPr lang="en-IN" dirty="0" smtClean="0"/>
            <a:t>Create New Treatment plans.</a:t>
          </a:r>
          <a:endParaRPr lang="en-IN" dirty="0"/>
        </a:p>
      </dgm:t>
    </dgm:pt>
    <dgm:pt modelId="{1D1CA0D2-7EE7-4B6D-808C-2D8986DD4DAB}" type="parTrans" cxnId="{1AD266E4-E9C4-40BE-8DBB-FB6E9E5CE273}">
      <dgm:prSet/>
      <dgm:spPr/>
      <dgm:t>
        <a:bodyPr/>
        <a:lstStyle/>
        <a:p>
          <a:endParaRPr lang="en-IN"/>
        </a:p>
      </dgm:t>
    </dgm:pt>
    <dgm:pt modelId="{43A76D62-5143-4E9E-90AE-7E59D067A2BB}" type="sibTrans" cxnId="{1AD266E4-E9C4-40BE-8DBB-FB6E9E5CE273}">
      <dgm:prSet/>
      <dgm:spPr/>
      <dgm:t>
        <a:bodyPr/>
        <a:lstStyle/>
        <a:p>
          <a:endParaRPr lang="en-IN"/>
        </a:p>
      </dgm:t>
    </dgm:pt>
    <dgm:pt modelId="{8E32FBAC-FAB9-4D5D-9BD9-F23FBB61C5FA}">
      <dgm:prSet phldrT="[Text]"/>
      <dgm:spPr/>
      <dgm:t>
        <a:bodyPr/>
        <a:lstStyle/>
        <a:p>
          <a:r>
            <a:rPr lang="en-IN" dirty="0" smtClean="0"/>
            <a:t>Overview  and update patients status.</a:t>
          </a:r>
          <a:endParaRPr lang="en-IN" dirty="0"/>
        </a:p>
      </dgm:t>
    </dgm:pt>
    <dgm:pt modelId="{3F4DA6CE-4DFE-4208-8F71-A3272E4AD575}" type="parTrans" cxnId="{B0565BE7-8420-475E-AF46-0FA7B790F548}">
      <dgm:prSet/>
      <dgm:spPr/>
      <dgm:t>
        <a:bodyPr/>
        <a:lstStyle/>
        <a:p>
          <a:endParaRPr lang="en-IN"/>
        </a:p>
      </dgm:t>
    </dgm:pt>
    <dgm:pt modelId="{5BE6550F-66CF-470C-8B32-28205A836771}" type="sibTrans" cxnId="{B0565BE7-8420-475E-AF46-0FA7B790F548}">
      <dgm:prSet/>
      <dgm:spPr/>
      <dgm:t>
        <a:bodyPr/>
        <a:lstStyle/>
        <a:p>
          <a:endParaRPr lang="en-IN"/>
        </a:p>
      </dgm:t>
    </dgm:pt>
    <dgm:pt modelId="{BCE98652-BC2C-43CF-A40C-5DEE590A9B70}">
      <dgm:prSet phldrT="[Text]"/>
      <dgm:spPr/>
      <dgm:t>
        <a:bodyPr/>
        <a:lstStyle/>
        <a:p>
          <a:r>
            <a:rPr lang="en-IN" dirty="0" smtClean="0"/>
            <a:t>Administrator</a:t>
          </a:r>
          <a:endParaRPr lang="en-IN" dirty="0"/>
        </a:p>
      </dgm:t>
    </dgm:pt>
    <dgm:pt modelId="{8DD528DB-487A-47DA-8196-09C444D9DEEC}" type="parTrans" cxnId="{E5F53940-2540-483F-8E45-F6A391AEA04B}">
      <dgm:prSet/>
      <dgm:spPr/>
      <dgm:t>
        <a:bodyPr/>
        <a:lstStyle/>
        <a:p>
          <a:endParaRPr lang="en-IN"/>
        </a:p>
      </dgm:t>
    </dgm:pt>
    <dgm:pt modelId="{4F22BD11-97E8-44E0-BEC8-0F8451350F08}" type="sibTrans" cxnId="{E5F53940-2540-483F-8E45-F6A391AEA04B}">
      <dgm:prSet/>
      <dgm:spPr/>
      <dgm:t>
        <a:bodyPr/>
        <a:lstStyle/>
        <a:p>
          <a:endParaRPr lang="en-IN"/>
        </a:p>
      </dgm:t>
    </dgm:pt>
    <dgm:pt modelId="{98EF68AD-8B93-4539-A892-CC3FC1D18DC5}">
      <dgm:prSet phldrT="[Text]"/>
      <dgm:spPr/>
      <dgm:t>
        <a:bodyPr/>
        <a:lstStyle/>
        <a:p>
          <a:r>
            <a:rPr lang="en-IN" dirty="0" smtClean="0"/>
            <a:t>CRUD of patients, beds, treatment plans and medications.</a:t>
          </a:r>
          <a:endParaRPr lang="en-IN" dirty="0"/>
        </a:p>
      </dgm:t>
    </dgm:pt>
    <dgm:pt modelId="{6A5A610B-DDC5-45C9-9C70-5A2D98CF8ED9}" type="parTrans" cxnId="{1C6D8EB8-036E-4FE4-B242-635936FDF726}">
      <dgm:prSet/>
      <dgm:spPr/>
      <dgm:t>
        <a:bodyPr/>
        <a:lstStyle/>
        <a:p>
          <a:endParaRPr lang="en-IN"/>
        </a:p>
      </dgm:t>
    </dgm:pt>
    <dgm:pt modelId="{D94F9924-3B39-434A-A94A-24D936790DF2}" type="sibTrans" cxnId="{1C6D8EB8-036E-4FE4-B242-635936FDF726}">
      <dgm:prSet/>
      <dgm:spPr/>
      <dgm:t>
        <a:bodyPr/>
        <a:lstStyle/>
        <a:p>
          <a:endParaRPr lang="en-IN"/>
        </a:p>
      </dgm:t>
    </dgm:pt>
    <dgm:pt modelId="{A0B30B67-BA1F-4B66-BB91-8C55AF6295BE}" type="pres">
      <dgm:prSet presAssocID="{0EB85867-3EC4-418C-95CD-273351CA02F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FBD50A2-790E-4EB5-9D83-BBFE99D5DDE2}" type="pres">
      <dgm:prSet presAssocID="{CA449BC1-BAA6-4F62-99C5-016255D9BC05}" presName="comp" presStyleCnt="0"/>
      <dgm:spPr/>
    </dgm:pt>
    <dgm:pt modelId="{12F18F70-C6A8-4886-8EE0-F7E8CD0E1CDF}" type="pres">
      <dgm:prSet presAssocID="{CA449BC1-BAA6-4F62-99C5-016255D9BC05}" presName="box" presStyleLbl="node1" presStyleIdx="0" presStyleCnt="3"/>
      <dgm:spPr/>
      <dgm:t>
        <a:bodyPr/>
        <a:lstStyle/>
        <a:p>
          <a:endParaRPr lang="en-IN"/>
        </a:p>
      </dgm:t>
    </dgm:pt>
    <dgm:pt modelId="{5360D28F-EA2A-4338-82D3-5A70767DF4E9}" type="pres">
      <dgm:prSet presAssocID="{CA449BC1-BAA6-4F62-99C5-016255D9BC05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19031729-5752-488A-9622-1C2239A0DA91}" type="pres">
      <dgm:prSet presAssocID="{CA449BC1-BAA6-4F62-99C5-016255D9BC05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2E2B1A7-3123-4924-8255-07760603D2E8}" type="pres">
      <dgm:prSet presAssocID="{1F157CB5-CCE4-4F96-B490-6AA012F4AD9A}" presName="spacer" presStyleCnt="0"/>
      <dgm:spPr/>
    </dgm:pt>
    <dgm:pt modelId="{CC25943A-BB35-4C21-A7D4-B6C260ACE6CE}" type="pres">
      <dgm:prSet presAssocID="{46B5E8AC-D46C-495F-B968-D4C31B0D77FE}" presName="comp" presStyleCnt="0"/>
      <dgm:spPr/>
    </dgm:pt>
    <dgm:pt modelId="{AE22D3DA-2BE9-4658-8953-2D581B75FC89}" type="pres">
      <dgm:prSet presAssocID="{46B5E8AC-D46C-495F-B968-D4C31B0D77FE}" presName="box" presStyleLbl="node1" presStyleIdx="1" presStyleCnt="3"/>
      <dgm:spPr/>
      <dgm:t>
        <a:bodyPr/>
        <a:lstStyle/>
        <a:p>
          <a:endParaRPr lang="en-IN"/>
        </a:p>
      </dgm:t>
    </dgm:pt>
    <dgm:pt modelId="{E8DE54CB-0E55-4638-B208-459F794578FA}" type="pres">
      <dgm:prSet presAssocID="{46B5E8AC-D46C-495F-B968-D4C31B0D77FE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BC8DA2F-2854-4FBD-BC70-40B115C9E28C}" type="pres">
      <dgm:prSet presAssocID="{46B5E8AC-D46C-495F-B968-D4C31B0D77FE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E022505-3199-4150-A2E8-82DA1F0C3C8E}" type="pres">
      <dgm:prSet presAssocID="{2954B467-F629-4512-B75E-0E0B8B01BA71}" presName="spacer" presStyleCnt="0"/>
      <dgm:spPr/>
    </dgm:pt>
    <dgm:pt modelId="{EC0BE34B-E61D-47D8-8F41-3E70C478AC5A}" type="pres">
      <dgm:prSet presAssocID="{BCE98652-BC2C-43CF-A40C-5DEE590A9B70}" presName="comp" presStyleCnt="0"/>
      <dgm:spPr/>
    </dgm:pt>
    <dgm:pt modelId="{0478FAA1-6082-46FB-84CB-556741A41D23}" type="pres">
      <dgm:prSet presAssocID="{BCE98652-BC2C-43CF-A40C-5DEE590A9B70}" presName="box" presStyleLbl="node1" presStyleIdx="2" presStyleCnt="3"/>
      <dgm:spPr/>
      <dgm:t>
        <a:bodyPr/>
        <a:lstStyle/>
        <a:p>
          <a:endParaRPr lang="en-IN"/>
        </a:p>
      </dgm:t>
    </dgm:pt>
    <dgm:pt modelId="{4B3EEC79-179B-4AF3-9E33-0488AC6FB3EC}" type="pres">
      <dgm:prSet presAssocID="{BCE98652-BC2C-43CF-A40C-5DEE590A9B70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9E520186-C670-4D5F-BA7D-8443E21443AB}" type="pres">
      <dgm:prSet presAssocID="{BCE98652-BC2C-43CF-A40C-5DEE590A9B7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C4BB1B5-A4E7-4281-8988-CD2E72B7CC42}" type="presOf" srcId="{B328EB1F-5524-4551-8A96-99438B6972C4}" destId="{19031729-5752-488A-9622-1C2239A0DA91}" srcOrd="1" destOrd="2" presId="urn:microsoft.com/office/officeart/2005/8/layout/vList4#1"/>
    <dgm:cxn modelId="{2DBAE57F-E943-4DAC-A5C6-76176CAF0888}" type="presOf" srcId="{46B5E8AC-D46C-495F-B968-D4C31B0D77FE}" destId="{3BC8DA2F-2854-4FBD-BC70-40B115C9E28C}" srcOrd="1" destOrd="0" presId="urn:microsoft.com/office/officeart/2005/8/layout/vList4#1"/>
    <dgm:cxn modelId="{AD6C8B10-3188-439B-8BF4-240DD3757E1B}" type="presOf" srcId="{B328EB1F-5524-4551-8A96-99438B6972C4}" destId="{12F18F70-C6A8-4886-8EE0-F7E8CD0E1CDF}" srcOrd="0" destOrd="2" presId="urn:microsoft.com/office/officeart/2005/8/layout/vList4#1"/>
    <dgm:cxn modelId="{CEA4548A-4CD0-4FED-BB9B-EF9161FD011E}" type="presOf" srcId="{98EF68AD-8B93-4539-A892-CC3FC1D18DC5}" destId="{9E520186-C670-4D5F-BA7D-8443E21443AB}" srcOrd="1" destOrd="1" presId="urn:microsoft.com/office/officeart/2005/8/layout/vList4#1"/>
    <dgm:cxn modelId="{B0565BE7-8420-475E-AF46-0FA7B790F548}" srcId="{46B5E8AC-D46C-495F-B968-D4C31B0D77FE}" destId="{8E32FBAC-FAB9-4D5D-9BD9-F23FBB61C5FA}" srcOrd="1" destOrd="0" parTransId="{3F4DA6CE-4DFE-4208-8F71-A3272E4AD575}" sibTransId="{5BE6550F-66CF-470C-8B32-28205A836771}"/>
    <dgm:cxn modelId="{800875AF-1D0A-46D0-B3F8-A3F16F9BF18E}" type="presOf" srcId="{98EF68AD-8B93-4539-A892-CC3FC1D18DC5}" destId="{0478FAA1-6082-46FB-84CB-556741A41D23}" srcOrd="0" destOrd="1" presId="urn:microsoft.com/office/officeart/2005/8/layout/vList4#1"/>
    <dgm:cxn modelId="{84368D97-DC6D-4E35-A43A-F938F40A7EAB}" type="presOf" srcId="{CA449BC1-BAA6-4F62-99C5-016255D9BC05}" destId="{12F18F70-C6A8-4886-8EE0-F7E8CD0E1CDF}" srcOrd="0" destOrd="0" presId="urn:microsoft.com/office/officeart/2005/8/layout/vList4#1"/>
    <dgm:cxn modelId="{A5324104-02F5-4179-8968-96F5B49CCB60}" srcId="{0EB85867-3EC4-418C-95CD-273351CA02FE}" destId="{46B5E8AC-D46C-495F-B968-D4C31B0D77FE}" srcOrd="1" destOrd="0" parTransId="{5D917959-0CDE-431A-8FD3-2C65E3B4A98F}" sibTransId="{2954B467-F629-4512-B75E-0E0B8B01BA71}"/>
    <dgm:cxn modelId="{BDFCC880-FD2A-4A01-AD0F-A9A13FF7F3E7}" type="presOf" srcId="{EA50E0F3-35A7-4D42-9A99-4BC282EA52D5}" destId="{12F18F70-C6A8-4886-8EE0-F7E8CD0E1CDF}" srcOrd="0" destOrd="1" presId="urn:microsoft.com/office/officeart/2005/8/layout/vList4#1"/>
    <dgm:cxn modelId="{4B28EBFF-32BA-4FBF-AC52-A73F53FEC480}" type="presOf" srcId="{8E32FBAC-FAB9-4D5D-9BD9-F23FBB61C5FA}" destId="{AE22D3DA-2BE9-4658-8953-2D581B75FC89}" srcOrd="0" destOrd="2" presId="urn:microsoft.com/office/officeart/2005/8/layout/vList4#1"/>
    <dgm:cxn modelId="{E5F53940-2540-483F-8E45-F6A391AEA04B}" srcId="{0EB85867-3EC4-418C-95CD-273351CA02FE}" destId="{BCE98652-BC2C-43CF-A40C-5DEE590A9B70}" srcOrd="2" destOrd="0" parTransId="{8DD528DB-487A-47DA-8196-09C444D9DEEC}" sibTransId="{4F22BD11-97E8-44E0-BEC8-0F8451350F08}"/>
    <dgm:cxn modelId="{31CF222E-E021-4E08-A181-722641F486C7}" type="presOf" srcId="{BCE98652-BC2C-43CF-A40C-5DEE590A9B70}" destId="{9E520186-C670-4D5F-BA7D-8443E21443AB}" srcOrd="1" destOrd="0" presId="urn:microsoft.com/office/officeart/2005/8/layout/vList4#1"/>
    <dgm:cxn modelId="{91CD7722-3805-418A-8489-F9B5ACF94476}" srcId="{CA449BC1-BAA6-4F62-99C5-016255D9BC05}" destId="{B328EB1F-5524-4551-8A96-99438B6972C4}" srcOrd="1" destOrd="0" parTransId="{5C45D530-843D-42DA-9381-CCDABCF9C1C3}" sibTransId="{5547336A-EB8B-4120-899D-9F283D233078}"/>
    <dgm:cxn modelId="{BD4AAD05-F5A9-4F52-A562-68F6B4B4B7FB}" type="presOf" srcId="{BCE98652-BC2C-43CF-A40C-5DEE590A9B70}" destId="{0478FAA1-6082-46FB-84CB-556741A41D23}" srcOrd="0" destOrd="0" presId="urn:microsoft.com/office/officeart/2005/8/layout/vList4#1"/>
    <dgm:cxn modelId="{C0076E9D-B449-4CC5-90AA-7F995011B867}" type="presOf" srcId="{8E32FBAC-FAB9-4D5D-9BD9-F23FBB61C5FA}" destId="{3BC8DA2F-2854-4FBD-BC70-40B115C9E28C}" srcOrd="1" destOrd="2" presId="urn:microsoft.com/office/officeart/2005/8/layout/vList4#1"/>
    <dgm:cxn modelId="{5808E340-2C9E-4B13-BABB-8D51E8985E28}" srcId="{CA449BC1-BAA6-4F62-99C5-016255D9BC05}" destId="{EA50E0F3-35A7-4D42-9A99-4BC282EA52D5}" srcOrd="0" destOrd="0" parTransId="{EF9B0745-288A-48E0-8867-ED0CE50FAFAB}" sibTransId="{84A9D2C0-E1F7-4A16-8826-79C6A6F98E4B}"/>
    <dgm:cxn modelId="{1AD266E4-E9C4-40BE-8DBB-FB6E9E5CE273}" srcId="{46B5E8AC-D46C-495F-B968-D4C31B0D77FE}" destId="{8CED16F3-AFE4-4512-8BBE-BD82C173062A}" srcOrd="0" destOrd="0" parTransId="{1D1CA0D2-7EE7-4B6D-808C-2D8986DD4DAB}" sibTransId="{43A76D62-5143-4E9E-90AE-7E59D067A2BB}"/>
    <dgm:cxn modelId="{6A641FA3-C0D5-4CAD-BFCB-A55F08FABBC5}" type="presOf" srcId="{8CED16F3-AFE4-4512-8BBE-BD82C173062A}" destId="{AE22D3DA-2BE9-4658-8953-2D581B75FC89}" srcOrd="0" destOrd="1" presId="urn:microsoft.com/office/officeart/2005/8/layout/vList4#1"/>
    <dgm:cxn modelId="{7494B2FD-E720-46F8-A7E0-9D32F46833DF}" type="presOf" srcId="{46B5E8AC-D46C-495F-B968-D4C31B0D77FE}" destId="{AE22D3DA-2BE9-4658-8953-2D581B75FC89}" srcOrd="0" destOrd="0" presId="urn:microsoft.com/office/officeart/2005/8/layout/vList4#1"/>
    <dgm:cxn modelId="{13A61D3C-EC5F-4A3E-8132-F408DC48AB28}" type="presOf" srcId="{8CED16F3-AFE4-4512-8BBE-BD82C173062A}" destId="{3BC8DA2F-2854-4FBD-BC70-40B115C9E28C}" srcOrd="1" destOrd="1" presId="urn:microsoft.com/office/officeart/2005/8/layout/vList4#1"/>
    <dgm:cxn modelId="{1C6D8EB8-036E-4FE4-B242-635936FDF726}" srcId="{BCE98652-BC2C-43CF-A40C-5DEE590A9B70}" destId="{98EF68AD-8B93-4539-A892-CC3FC1D18DC5}" srcOrd="0" destOrd="0" parTransId="{6A5A610B-DDC5-45C9-9C70-5A2D98CF8ED9}" sibTransId="{D94F9924-3B39-434A-A94A-24D936790DF2}"/>
    <dgm:cxn modelId="{51CE9FA7-BE26-4EC5-ACEE-262D38AB41DE}" srcId="{0EB85867-3EC4-418C-95CD-273351CA02FE}" destId="{CA449BC1-BAA6-4F62-99C5-016255D9BC05}" srcOrd="0" destOrd="0" parTransId="{517D3F41-921B-4AD7-A091-F7C31C9075BA}" sibTransId="{1F157CB5-CCE4-4F96-B490-6AA012F4AD9A}"/>
    <dgm:cxn modelId="{E865AA69-8D2C-4A3D-BE2A-F379045C3A42}" type="presOf" srcId="{CA449BC1-BAA6-4F62-99C5-016255D9BC05}" destId="{19031729-5752-488A-9622-1C2239A0DA91}" srcOrd="1" destOrd="0" presId="urn:microsoft.com/office/officeart/2005/8/layout/vList4#1"/>
    <dgm:cxn modelId="{41F8724E-2AA0-4CF7-82F8-5F37D3CDB3A4}" type="presOf" srcId="{0EB85867-3EC4-418C-95CD-273351CA02FE}" destId="{A0B30B67-BA1F-4B66-BB91-8C55AF6295BE}" srcOrd="0" destOrd="0" presId="urn:microsoft.com/office/officeart/2005/8/layout/vList4#1"/>
    <dgm:cxn modelId="{6B767C58-A0F9-4FB2-ACDA-77163A10D1E8}" type="presOf" srcId="{EA50E0F3-35A7-4D42-9A99-4BC282EA52D5}" destId="{19031729-5752-488A-9622-1C2239A0DA91}" srcOrd="1" destOrd="1" presId="urn:microsoft.com/office/officeart/2005/8/layout/vList4#1"/>
    <dgm:cxn modelId="{E13D9FAC-86DC-44E0-A9F2-DBFBFFF9D409}" type="presParOf" srcId="{A0B30B67-BA1F-4B66-BB91-8C55AF6295BE}" destId="{4FBD50A2-790E-4EB5-9D83-BBFE99D5DDE2}" srcOrd="0" destOrd="0" presId="urn:microsoft.com/office/officeart/2005/8/layout/vList4#1"/>
    <dgm:cxn modelId="{C32BA892-C388-4565-91E2-F1B4583EC448}" type="presParOf" srcId="{4FBD50A2-790E-4EB5-9D83-BBFE99D5DDE2}" destId="{12F18F70-C6A8-4886-8EE0-F7E8CD0E1CDF}" srcOrd="0" destOrd="0" presId="urn:microsoft.com/office/officeart/2005/8/layout/vList4#1"/>
    <dgm:cxn modelId="{CC518223-0545-4EE5-B77A-247F359DCC04}" type="presParOf" srcId="{4FBD50A2-790E-4EB5-9D83-BBFE99D5DDE2}" destId="{5360D28F-EA2A-4338-82D3-5A70767DF4E9}" srcOrd="1" destOrd="0" presId="urn:microsoft.com/office/officeart/2005/8/layout/vList4#1"/>
    <dgm:cxn modelId="{242785BB-81D2-4267-9537-0379852366E6}" type="presParOf" srcId="{4FBD50A2-790E-4EB5-9D83-BBFE99D5DDE2}" destId="{19031729-5752-488A-9622-1C2239A0DA91}" srcOrd="2" destOrd="0" presId="urn:microsoft.com/office/officeart/2005/8/layout/vList4#1"/>
    <dgm:cxn modelId="{F7575E13-538B-49B8-95D2-E7D91515F7D7}" type="presParOf" srcId="{A0B30B67-BA1F-4B66-BB91-8C55AF6295BE}" destId="{B2E2B1A7-3123-4924-8255-07760603D2E8}" srcOrd="1" destOrd="0" presId="urn:microsoft.com/office/officeart/2005/8/layout/vList4#1"/>
    <dgm:cxn modelId="{DA3E976E-9057-48C0-ABC3-B6ACC472B32C}" type="presParOf" srcId="{A0B30B67-BA1F-4B66-BB91-8C55AF6295BE}" destId="{CC25943A-BB35-4C21-A7D4-B6C260ACE6CE}" srcOrd="2" destOrd="0" presId="urn:microsoft.com/office/officeart/2005/8/layout/vList4#1"/>
    <dgm:cxn modelId="{11E46138-6877-4341-A4F5-DB98475D9BA9}" type="presParOf" srcId="{CC25943A-BB35-4C21-A7D4-B6C260ACE6CE}" destId="{AE22D3DA-2BE9-4658-8953-2D581B75FC89}" srcOrd="0" destOrd="0" presId="urn:microsoft.com/office/officeart/2005/8/layout/vList4#1"/>
    <dgm:cxn modelId="{0A557058-6F74-418C-A158-8488E92CD279}" type="presParOf" srcId="{CC25943A-BB35-4C21-A7D4-B6C260ACE6CE}" destId="{E8DE54CB-0E55-4638-B208-459F794578FA}" srcOrd="1" destOrd="0" presId="urn:microsoft.com/office/officeart/2005/8/layout/vList4#1"/>
    <dgm:cxn modelId="{E301C7D8-8871-4A1D-AE25-789FEE9D0384}" type="presParOf" srcId="{CC25943A-BB35-4C21-A7D4-B6C260ACE6CE}" destId="{3BC8DA2F-2854-4FBD-BC70-40B115C9E28C}" srcOrd="2" destOrd="0" presId="urn:microsoft.com/office/officeart/2005/8/layout/vList4#1"/>
    <dgm:cxn modelId="{50606025-22B3-4263-8FD0-6764661A238B}" type="presParOf" srcId="{A0B30B67-BA1F-4B66-BB91-8C55AF6295BE}" destId="{FE022505-3199-4150-A2E8-82DA1F0C3C8E}" srcOrd="3" destOrd="0" presId="urn:microsoft.com/office/officeart/2005/8/layout/vList4#1"/>
    <dgm:cxn modelId="{1CDBEA60-E9B7-4B56-89B9-AF0E9DCEAB17}" type="presParOf" srcId="{A0B30B67-BA1F-4B66-BB91-8C55AF6295BE}" destId="{EC0BE34B-E61D-47D8-8F41-3E70C478AC5A}" srcOrd="4" destOrd="0" presId="urn:microsoft.com/office/officeart/2005/8/layout/vList4#1"/>
    <dgm:cxn modelId="{19A090B6-2C2D-4B4F-A9D2-6D863C53174F}" type="presParOf" srcId="{EC0BE34B-E61D-47D8-8F41-3E70C478AC5A}" destId="{0478FAA1-6082-46FB-84CB-556741A41D23}" srcOrd="0" destOrd="0" presId="urn:microsoft.com/office/officeart/2005/8/layout/vList4#1"/>
    <dgm:cxn modelId="{F9F80CC7-7E87-4836-A89D-9F439ACB7F53}" type="presParOf" srcId="{EC0BE34B-E61D-47D8-8F41-3E70C478AC5A}" destId="{4B3EEC79-179B-4AF3-9E33-0488AC6FB3EC}" srcOrd="1" destOrd="0" presId="urn:microsoft.com/office/officeart/2005/8/layout/vList4#1"/>
    <dgm:cxn modelId="{DB029A77-778A-4EAA-B88C-587389F8F804}" type="presParOf" srcId="{EC0BE34B-E61D-47D8-8F41-3E70C478AC5A}" destId="{9E520186-C670-4D5F-BA7D-8443E21443AB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D42EF89-CEF6-4775-AEA4-196E8295CBBE}">
      <dsp:nvSpPr>
        <dsp:cNvPr id="0" name=""/>
        <dsp:cNvSpPr/>
      </dsp:nvSpPr>
      <dsp:spPr>
        <a:xfrm>
          <a:off x="2392866" y="544325"/>
          <a:ext cx="3635955" cy="3635955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4891E-5FB1-4F08-A613-F18D6262059B}">
      <dsp:nvSpPr>
        <dsp:cNvPr id="0" name=""/>
        <dsp:cNvSpPr/>
      </dsp:nvSpPr>
      <dsp:spPr>
        <a:xfrm>
          <a:off x="2392866" y="544325"/>
          <a:ext cx="3635955" cy="3635955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FC567-2BCD-41F5-9FEB-53F8C55C4BD7}">
      <dsp:nvSpPr>
        <dsp:cNvPr id="0" name=""/>
        <dsp:cNvSpPr/>
      </dsp:nvSpPr>
      <dsp:spPr>
        <a:xfrm>
          <a:off x="2392866" y="544325"/>
          <a:ext cx="3635955" cy="3635955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301A8-65BB-448F-B720-97CCB9787455}">
      <dsp:nvSpPr>
        <dsp:cNvPr id="0" name=""/>
        <dsp:cNvSpPr/>
      </dsp:nvSpPr>
      <dsp:spPr>
        <a:xfrm>
          <a:off x="2392866" y="544325"/>
          <a:ext cx="3635955" cy="3635955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D9906-2D9B-415C-AC5B-4F2E562FF5D5}">
      <dsp:nvSpPr>
        <dsp:cNvPr id="0" name=""/>
        <dsp:cNvSpPr/>
      </dsp:nvSpPr>
      <dsp:spPr>
        <a:xfrm>
          <a:off x="2392866" y="544325"/>
          <a:ext cx="3635955" cy="3635955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3B7FC-970B-4056-920A-0F18C20245C1}">
      <dsp:nvSpPr>
        <dsp:cNvPr id="0" name=""/>
        <dsp:cNvSpPr/>
      </dsp:nvSpPr>
      <dsp:spPr>
        <a:xfrm>
          <a:off x="3374020" y="1525479"/>
          <a:ext cx="1673646" cy="167364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SAP Healthcare</a:t>
          </a:r>
          <a:endParaRPr lang="en-IN" sz="1800" kern="1200" dirty="0"/>
        </a:p>
      </dsp:txBody>
      <dsp:txXfrm>
        <a:off x="3374020" y="1525479"/>
        <a:ext cx="1673646" cy="1673646"/>
      </dsp:txXfrm>
    </dsp:sp>
    <dsp:sp modelId="{22498640-CCC6-4F25-BB3E-4E10FBE408B8}">
      <dsp:nvSpPr>
        <dsp:cNvPr id="0" name=""/>
        <dsp:cNvSpPr/>
      </dsp:nvSpPr>
      <dsp:spPr>
        <a:xfrm>
          <a:off x="3625067" y="724"/>
          <a:ext cx="1171552" cy="11715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Nurse</a:t>
          </a:r>
          <a:endParaRPr lang="en-IN" sz="1000" kern="1200" dirty="0"/>
        </a:p>
      </dsp:txBody>
      <dsp:txXfrm>
        <a:off x="3625067" y="724"/>
        <a:ext cx="1171552" cy="1171552"/>
      </dsp:txXfrm>
    </dsp:sp>
    <dsp:sp modelId="{A4D4DB97-2B85-4C14-B354-3947198E4677}">
      <dsp:nvSpPr>
        <dsp:cNvPr id="0" name=""/>
        <dsp:cNvSpPr/>
      </dsp:nvSpPr>
      <dsp:spPr>
        <a:xfrm>
          <a:off x="5313955" y="1227773"/>
          <a:ext cx="1171552" cy="11715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Doctor</a:t>
          </a:r>
          <a:endParaRPr lang="en-IN" sz="1000" kern="1200" dirty="0"/>
        </a:p>
      </dsp:txBody>
      <dsp:txXfrm>
        <a:off x="5313955" y="1227773"/>
        <a:ext cx="1171552" cy="1171552"/>
      </dsp:txXfrm>
    </dsp:sp>
    <dsp:sp modelId="{E50A5977-863A-4FEC-8027-DAF7748D0BD0}">
      <dsp:nvSpPr>
        <dsp:cNvPr id="0" name=""/>
        <dsp:cNvSpPr/>
      </dsp:nvSpPr>
      <dsp:spPr>
        <a:xfrm>
          <a:off x="4668858" y="3213180"/>
          <a:ext cx="1171552" cy="11715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Facility Management</a:t>
          </a:r>
          <a:endParaRPr lang="en-IN" sz="1000" kern="1200" dirty="0"/>
        </a:p>
      </dsp:txBody>
      <dsp:txXfrm>
        <a:off x="4668858" y="3213180"/>
        <a:ext cx="1171552" cy="1171552"/>
      </dsp:txXfrm>
    </dsp:sp>
    <dsp:sp modelId="{CCA39598-16E6-4377-95EE-C52DF32571D7}">
      <dsp:nvSpPr>
        <dsp:cNvPr id="0" name=""/>
        <dsp:cNvSpPr/>
      </dsp:nvSpPr>
      <dsp:spPr>
        <a:xfrm>
          <a:off x="2581277" y="3213180"/>
          <a:ext cx="1171552" cy="11715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Medicine</a:t>
          </a:r>
          <a:endParaRPr lang="en-IN" sz="1000" kern="1200" dirty="0"/>
        </a:p>
      </dsp:txBody>
      <dsp:txXfrm>
        <a:off x="2581277" y="3213180"/>
        <a:ext cx="1171552" cy="1171552"/>
      </dsp:txXfrm>
    </dsp:sp>
    <dsp:sp modelId="{D312A3AD-3A5D-406B-9AA6-3B0979101C30}">
      <dsp:nvSpPr>
        <dsp:cNvPr id="0" name=""/>
        <dsp:cNvSpPr/>
      </dsp:nvSpPr>
      <dsp:spPr>
        <a:xfrm>
          <a:off x="1936179" y="1227773"/>
          <a:ext cx="1171552" cy="11715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Administrator</a:t>
          </a:r>
          <a:endParaRPr lang="en-IN" sz="1000" kern="1200" dirty="0"/>
        </a:p>
      </dsp:txBody>
      <dsp:txXfrm>
        <a:off x="1936179" y="1227773"/>
        <a:ext cx="1171552" cy="117155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2F18F70-C6A8-4886-8EE0-F7E8CD0E1CDF}">
      <dsp:nvSpPr>
        <dsp:cNvPr id="0" name=""/>
        <dsp:cNvSpPr/>
      </dsp:nvSpPr>
      <dsp:spPr>
        <a:xfrm>
          <a:off x="0" y="0"/>
          <a:ext cx="7352778" cy="12265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 smtClean="0"/>
            <a:t>Nurse</a:t>
          </a:r>
          <a:endParaRPr lang="en-IN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/>
            <a:t>Register new patients and assign beds/room.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/>
            <a:t>View and update Treatment plan</a:t>
          </a:r>
          <a:endParaRPr lang="en-IN" sz="2000" kern="1200" dirty="0"/>
        </a:p>
      </dsp:txBody>
      <dsp:txXfrm>
        <a:off x="1593214" y="0"/>
        <a:ext cx="5759563" cy="1226588"/>
      </dsp:txXfrm>
    </dsp:sp>
    <dsp:sp modelId="{5360D28F-EA2A-4338-82D3-5A70767DF4E9}">
      <dsp:nvSpPr>
        <dsp:cNvPr id="0" name=""/>
        <dsp:cNvSpPr/>
      </dsp:nvSpPr>
      <dsp:spPr>
        <a:xfrm>
          <a:off x="122658" y="122658"/>
          <a:ext cx="1470555" cy="98127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2D3DA-2BE9-4658-8953-2D581B75FC89}">
      <dsp:nvSpPr>
        <dsp:cNvPr id="0" name=""/>
        <dsp:cNvSpPr/>
      </dsp:nvSpPr>
      <dsp:spPr>
        <a:xfrm>
          <a:off x="0" y="1349247"/>
          <a:ext cx="7352778" cy="12265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 smtClean="0"/>
            <a:t>Doctor</a:t>
          </a:r>
          <a:endParaRPr lang="en-IN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/>
            <a:t>Create New Treatment plans.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/>
            <a:t>Overview  and update patients status.</a:t>
          </a:r>
          <a:endParaRPr lang="en-IN" sz="2000" kern="1200" dirty="0"/>
        </a:p>
      </dsp:txBody>
      <dsp:txXfrm>
        <a:off x="1593214" y="1349247"/>
        <a:ext cx="5759563" cy="1226588"/>
      </dsp:txXfrm>
    </dsp:sp>
    <dsp:sp modelId="{E8DE54CB-0E55-4638-B208-459F794578FA}">
      <dsp:nvSpPr>
        <dsp:cNvPr id="0" name=""/>
        <dsp:cNvSpPr/>
      </dsp:nvSpPr>
      <dsp:spPr>
        <a:xfrm>
          <a:off x="122658" y="1471906"/>
          <a:ext cx="1470555" cy="98127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8FAA1-6082-46FB-84CB-556741A41D23}">
      <dsp:nvSpPr>
        <dsp:cNvPr id="0" name=""/>
        <dsp:cNvSpPr/>
      </dsp:nvSpPr>
      <dsp:spPr>
        <a:xfrm>
          <a:off x="0" y="2698494"/>
          <a:ext cx="7352778" cy="12265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 smtClean="0"/>
            <a:t>Administrator</a:t>
          </a:r>
          <a:endParaRPr lang="en-IN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/>
            <a:t>CRUD of patients, beds, treatment plans and medications.</a:t>
          </a:r>
          <a:endParaRPr lang="en-IN" sz="2000" kern="1200" dirty="0"/>
        </a:p>
      </dsp:txBody>
      <dsp:txXfrm>
        <a:off x="1593214" y="2698494"/>
        <a:ext cx="5759563" cy="1226588"/>
      </dsp:txXfrm>
    </dsp:sp>
    <dsp:sp modelId="{4B3EEC79-179B-4AF3-9E33-0488AC6FB3EC}">
      <dsp:nvSpPr>
        <dsp:cNvPr id="0" name=""/>
        <dsp:cNvSpPr/>
      </dsp:nvSpPr>
      <dsp:spPr>
        <a:xfrm>
          <a:off x="122658" y="2821153"/>
          <a:ext cx="1470555" cy="98127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14/06/2015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 smtClean="0"/>
              <a:t>Data Analytics: Models and Algorithms for Intelligent Data Analysis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07453128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14/06/2015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 smtClean="0"/>
              <a:t>Data Analytics: Models and Algorithms for Intelligent Data Analysis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48855465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85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Data Analytics: Models and Algorithms for Intelligent Data Analysis</a:t>
            </a:r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Data Analytics: Models and Algorithms for Intelligent Data Analysis</a:t>
            </a:r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matthes.in.tum.de/" TargetMode="External"/><Relationship Id="rId4" Type="http://schemas.openxmlformats.org/officeDocument/2006/relationships/image" Target="../media/image8.gi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wwwmatthes.in.tum.de/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wwwmatthes.in.tum.de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platzhalter 1"/>
          <p:cNvSpPr>
            <a:spLocks noGrp="1"/>
          </p:cNvSpPr>
          <p:nvPr>
            <p:ph type="ctrTitle"/>
          </p:nvPr>
        </p:nvSpPr>
        <p:spPr>
          <a:xfrm>
            <a:off x="358775" y="2130425"/>
            <a:ext cx="8421688" cy="1470025"/>
          </a:xfrm>
        </p:spPr>
        <p:txBody>
          <a:bodyPr/>
          <a:lstStyle>
            <a:lvl1pPr>
              <a:defRPr sz="2800" smtClean="0"/>
            </a:lvl1pPr>
          </a:lstStyle>
          <a:p>
            <a:r>
              <a:rPr lang="en-US" noProof="0" smtClean="0"/>
              <a:t>Click to edit Master title style</a:t>
            </a:r>
            <a:endParaRPr lang="de-DE" noProof="0" smtClean="0"/>
          </a:p>
        </p:txBody>
      </p:sp>
      <p:sp>
        <p:nvSpPr>
          <p:cNvPr id="8195" name="Textplatzhalter 2"/>
          <p:cNvSpPr>
            <a:spLocks noGrp="1"/>
          </p:cNvSpPr>
          <p:nvPr>
            <p:ph type="subTitle" idx="1"/>
          </p:nvPr>
        </p:nvSpPr>
        <p:spPr>
          <a:xfrm>
            <a:off x="358775" y="3886200"/>
            <a:ext cx="8421688" cy="1752600"/>
          </a:xfrm>
        </p:spPr>
        <p:txBody>
          <a:bodyPr/>
          <a:lstStyle>
            <a:lvl1pPr>
              <a:defRPr sz="2400" smtClean="0"/>
            </a:lvl1pPr>
          </a:lstStyle>
          <a:p>
            <a:r>
              <a:rPr lang="en-US" noProof="0" smtClean="0"/>
              <a:t>Click to edit Master subtitle style</a:t>
            </a:r>
            <a:endParaRPr lang="de-DE" noProof="0" smtClean="0"/>
          </a:p>
        </p:txBody>
      </p:sp>
      <p:pic>
        <p:nvPicPr>
          <p:cNvPr id="8200" name="Picture 8" descr="TUMLogo_oZ_Vollfl_blau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7838" y="358775"/>
            <a:ext cx="682625" cy="360363"/>
          </a:xfrm>
          <a:prstGeom prst="rect">
            <a:avLst/>
          </a:prstGeom>
          <a:noFill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B7C283-201E-4B8D-9E8D-4CD249A6725A}" type="datetime1">
              <a:rPr lang="de-DE" noProof="0" smtClean="0"/>
              <a:pPr>
                <a:defRPr/>
              </a:pPr>
              <a:t>14.06.2015</a:t>
            </a:fld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8FB26A-4A1D-4CBA-95DD-CE808CCC0A38}" type="slidenum">
              <a:rPr lang="de-DE" noProof="0" smtClean="0"/>
              <a:pPr>
                <a:defRPr/>
              </a:pPr>
              <a:t>‹#›</a:t>
            </a:fld>
            <a:endParaRPr lang="de-DE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>
                <a:solidFill>
                  <a:srgbClr val="FFFFFF"/>
                </a:solidFill>
              </a:rPr>
              <a:t>© sebis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Date, Title, Author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77BDD-BB6C-4858-BC45-195633B2F28C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50826" y="981076"/>
            <a:ext cx="8642351" cy="5400675"/>
          </a:xfrm>
        </p:spPr>
        <p:txBody>
          <a:bodyPr>
            <a:normAutofit/>
          </a:bodyPr>
          <a:lstStyle>
            <a:lvl1pPr>
              <a:defRPr>
                <a:latin typeface="+mn-lt"/>
              </a:defRPr>
            </a:lvl1pPr>
            <a:lvl2pPr>
              <a:buClr>
                <a:schemeClr val="tx2"/>
              </a:buClr>
              <a:defRPr lang="de-DE" sz="1800" dirty="0" smtClean="0">
                <a:solidFill>
                  <a:schemeClr val="tx1"/>
                </a:solidFill>
                <a:latin typeface="+mn-lt"/>
                <a:cs typeface="Arial Unicode MS" pitchFamily="34" charset="-128"/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 dirty="0" smtClean="0"/>
              <a:t>&lt;Text&gt;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827" y="44451"/>
            <a:ext cx="7535885" cy="7207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noProof="0" dirty="0" smtClean="0"/>
              <a:t>&lt;Titel&gt;</a:t>
            </a:r>
            <a:endParaRPr lang="de-DE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 smtClean="0">
                <a:solidFill>
                  <a:srgbClr val="FFFFFF"/>
                </a:solidFill>
              </a:rPr>
              <a:t>© sebis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Date, Title, Author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E201E5CB-5EE0-4EA4-87FF-7D8A79A61969}" type="slidenum">
              <a:rPr lang="de-DE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8620"/>
            <a:ext cx="9180000" cy="6849379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400426" y="3543263"/>
            <a:ext cx="5154740" cy="2998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13883" y="3830121"/>
            <a:ext cx="751997" cy="396142"/>
          </a:xfrm>
          <a:prstGeom prst="rect">
            <a:avLst/>
          </a:prstGeom>
        </p:spPr>
      </p:pic>
      <p:pic>
        <p:nvPicPr>
          <p:cNvPr id="16" name="Bild 10" descr="sebis-Logo.gi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67950" y="3830121"/>
            <a:ext cx="1235373" cy="396142"/>
          </a:xfrm>
          <a:prstGeom prst="rect">
            <a:avLst/>
          </a:prstGeom>
        </p:spPr>
      </p:pic>
      <p:sp>
        <p:nvSpPr>
          <p:cNvPr id="17" name="Textfeld 16"/>
          <p:cNvSpPr txBox="1"/>
          <p:nvPr userDrawn="1"/>
        </p:nvSpPr>
        <p:spPr>
          <a:xfrm>
            <a:off x="5956825" y="4279801"/>
            <a:ext cx="2482850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latin typeface="Arial"/>
                <a:cs typeface="Arial" pitchFamily="34" charset="0"/>
              </a:rPr>
              <a:t>Technische Universität München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Arial"/>
                <a:cs typeface="Arial" pitchFamily="34" charset="0"/>
              </a:rPr>
              <a:t>Department of Informatics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Arial"/>
                <a:cs typeface="Arial" pitchFamily="34" charset="0"/>
              </a:rPr>
              <a:t>Chair of Software Engineering for Business Information Systems</a:t>
            </a:r>
          </a:p>
          <a:p>
            <a:endParaRPr lang="en-US" sz="1050" dirty="0" smtClean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r>
              <a:rPr lang="en-US" sz="1050" dirty="0" smtClean="0">
                <a:solidFill>
                  <a:srgbClr val="000000"/>
                </a:solidFill>
                <a:latin typeface="Arial"/>
                <a:cs typeface="Arial" pitchFamily="34" charset="0"/>
              </a:rPr>
              <a:t>Boltzmannstraße 3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Arial"/>
                <a:cs typeface="Arial" pitchFamily="34" charset="0"/>
              </a:rPr>
              <a:t>85748 Garching bei München</a:t>
            </a:r>
          </a:p>
          <a:p>
            <a:endParaRPr lang="en-US" sz="1050" dirty="0" smtClean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>
              <a:tabLst>
                <a:tab pos="358775" algn="l"/>
              </a:tabLst>
            </a:pPr>
            <a:r>
              <a:rPr lang="en-US" sz="1050" dirty="0" smtClean="0">
                <a:solidFill>
                  <a:srgbClr val="000000"/>
                </a:solidFill>
                <a:latin typeface="Arial"/>
                <a:cs typeface="Arial" pitchFamily="34" charset="0"/>
              </a:rPr>
              <a:t>Tel	+49.89.289.</a:t>
            </a:r>
          </a:p>
          <a:p>
            <a:pPr>
              <a:tabLst>
                <a:tab pos="358775" algn="l"/>
              </a:tabLst>
            </a:pPr>
            <a:r>
              <a:rPr lang="en-US" sz="1050" dirty="0" smtClean="0">
                <a:solidFill>
                  <a:srgbClr val="000000"/>
                </a:solidFill>
                <a:latin typeface="Arial"/>
                <a:cs typeface="Arial" pitchFamily="34" charset="0"/>
              </a:rPr>
              <a:t>Fax	+49.89.289.17136</a:t>
            </a:r>
          </a:p>
          <a:p>
            <a:endParaRPr lang="en-US" sz="1050" dirty="0" smtClean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endParaRPr lang="en-US" sz="1050" dirty="0" smtClean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r>
              <a:rPr lang="en-US" sz="1050" dirty="0" smtClean="0">
                <a:solidFill>
                  <a:srgbClr val="000000"/>
                </a:solidFill>
                <a:latin typeface="Arial"/>
                <a:cs typeface="Arial" pitchFamily="34" charset="0"/>
                <a:hlinkClick r:id="rId5"/>
              </a:rPr>
              <a:t>wwwmatthes.in.tum.de</a:t>
            </a:r>
            <a:endParaRPr lang="en-US" sz="105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883" y="4848225"/>
            <a:ext cx="2242942" cy="2359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FontTx/>
              <a:buNone/>
              <a:defRPr sz="1400" b="1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&lt;Name&gt;</a:t>
            </a:r>
            <a:endParaRPr lang="en-US" noProof="0" dirty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13907" y="5109125"/>
            <a:ext cx="2242394" cy="253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 dirty="0" smtClean="0"/>
              <a:t>&lt;Academic degree&gt;</a:t>
            </a:r>
            <a:endParaRPr lang="en-US" noProof="0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113108" y="5610225"/>
            <a:ext cx="1167303" cy="1333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aseline="0">
                <a:latin typeface="+mn-lt"/>
              </a:defRPr>
            </a:lvl1pPr>
          </a:lstStyle>
          <a:p>
            <a:pPr lvl="0"/>
            <a:r>
              <a:rPr lang="en-US" noProof="0" dirty="0" smtClean="0"/>
              <a:t>&lt;Phone&gt;</a:t>
            </a:r>
            <a:endParaRPr lang="en-US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6054725" y="6088063"/>
            <a:ext cx="2212975" cy="131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50">
                <a:latin typeface="+mn-lt"/>
              </a:defRPr>
            </a:lvl1pPr>
          </a:lstStyle>
          <a:p>
            <a:pPr lvl="0"/>
            <a:r>
              <a:rPr lang="en-US" noProof="0" dirty="0" smtClean="0"/>
              <a:t>&lt;E-Mail&gt;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885914"/>
            <a:ext cx="8723313" cy="1201737"/>
          </a:xfrm>
          <a:prstGeom prst="rect">
            <a:avLst/>
          </a:prstGeom>
          <a:solidFill>
            <a:schemeClr val="bg1"/>
          </a:solidFill>
        </p:spPr>
        <p:txBody>
          <a:bodyPr vert="horz" anchor="ctr" anchorCtr="0"/>
          <a:lstStyle>
            <a:lvl1pPr marL="216000" indent="0">
              <a:buNone/>
              <a:defRPr sz="2800" baseline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&lt;Thank you and call for action&gt;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162302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platzhalter 1"/>
          <p:cNvSpPr>
            <a:spLocks noGrp="1"/>
          </p:cNvSpPr>
          <p:nvPr>
            <p:ph type="ctrTitle"/>
          </p:nvPr>
        </p:nvSpPr>
        <p:spPr>
          <a:xfrm>
            <a:off x="358775" y="2130425"/>
            <a:ext cx="8421688" cy="1470025"/>
          </a:xfrm>
        </p:spPr>
        <p:txBody>
          <a:bodyPr/>
          <a:lstStyle>
            <a:lvl1pPr>
              <a:defRPr sz="2800" smtClean="0"/>
            </a:lvl1pPr>
          </a:lstStyle>
          <a:p>
            <a:r>
              <a:rPr lang="en-US" noProof="0" smtClean="0"/>
              <a:t>Click to edit Master title style</a:t>
            </a:r>
            <a:endParaRPr lang="de-DE" noProof="0" smtClean="0"/>
          </a:p>
        </p:txBody>
      </p:sp>
      <p:sp>
        <p:nvSpPr>
          <p:cNvPr id="8195" name="Textplatzhalter 2"/>
          <p:cNvSpPr>
            <a:spLocks noGrp="1"/>
          </p:cNvSpPr>
          <p:nvPr>
            <p:ph type="subTitle" idx="1"/>
          </p:nvPr>
        </p:nvSpPr>
        <p:spPr>
          <a:xfrm>
            <a:off x="358775" y="3886200"/>
            <a:ext cx="8421688" cy="1752600"/>
          </a:xfrm>
        </p:spPr>
        <p:txBody>
          <a:bodyPr/>
          <a:lstStyle>
            <a:lvl1pPr>
              <a:defRPr sz="2400" smtClean="0"/>
            </a:lvl1pPr>
          </a:lstStyle>
          <a:p>
            <a:r>
              <a:rPr lang="en-US" noProof="0" smtClean="0"/>
              <a:t>Click to edit Master subtitle style</a:t>
            </a:r>
            <a:endParaRPr lang="de-DE" noProof="0" smtClean="0"/>
          </a:p>
        </p:txBody>
      </p:sp>
      <p:pic>
        <p:nvPicPr>
          <p:cNvPr id="8200" name="Picture 8" descr="TUMLogo_oZ_Vollfl_blau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7838" y="358775"/>
            <a:ext cx="682625" cy="360363"/>
          </a:xfrm>
          <a:prstGeom prst="rect">
            <a:avLst/>
          </a:prstGeom>
          <a:noFill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B7C283-201E-4B8D-9E8D-4CD249A6725A}" type="datetime1">
              <a:rPr lang="de-DE" smtClean="0">
                <a:solidFill>
                  <a:srgbClr val="000000"/>
                </a:solidFill>
              </a:rPr>
              <a:pPr>
                <a:defRPr/>
              </a:pPr>
              <a:t>14.06.2015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8FB26A-4A1D-4CBA-95DD-CE808CCC0A38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989495"/>
            <a:ext cx="7427913" cy="360000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850400"/>
            <a:ext cx="8421688" cy="4417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/>
            </a:lvl1pPr>
            <a:lvl2pPr marL="176213" indent="-176213">
              <a:lnSpc>
                <a:spcPct val="125000"/>
              </a:lnSpc>
              <a:spcBef>
                <a:spcPts val="0"/>
              </a:spcBef>
              <a:buFont typeface="Arial" pitchFamily="34" charset="0"/>
              <a:buChar char="•"/>
              <a:defRPr sz="1400"/>
            </a:lvl2pPr>
            <a:lvl3pPr marL="360363" indent="-18415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538163" indent="-17780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4pPr>
            <a:lvl5pPr marL="714375" indent="-176213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DE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C7919-F5F3-4113-9207-0047F9F02ABD}" type="datetime1">
              <a:rPr lang="de-DE" smtClean="0">
                <a:solidFill>
                  <a:srgbClr val="000000"/>
                </a:solidFill>
              </a:rPr>
              <a:pPr>
                <a:defRPr/>
              </a:pPr>
              <a:t>14.06.2015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265BFB-70D1-4552-B9D1-2665EEDC3C5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396168"/>
            <a:ext cx="7426800" cy="295200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de-DE" noProof="0" smtClean="0"/>
              <a:t>Untertitel durch Klicken hinzufügen</a:t>
            </a:r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848851"/>
            <a:ext cx="4140000" cy="441559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DE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50400"/>
            <a:ext cx="4140000" cy="44172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DE" noProof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2F22C-2894-4160-930B-A993A28CD1BC}" type="datetime1">
              <a:rPr lang="de-DE" smtClean="0">
                <a:solidFill>
                  <a:srgbClr val="000000"/>
                </a:solidFill>
              </a:rPr>
              <a:pPr>
                <a:defRPr/>
              </a:pPr>
              <a:t>14.06.2015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2CAAA-E400-486A-B891-EF523BE3AA0A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396800"/>
            <a:ext cx="7426800" cy="295200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de-DE" noProof="0" smtClean="0"/>
              <a:t>Untertitel durch Klicken hinzufügen</a:t>
            </a:r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989495"/>
            <a:ext cx="7427913" cy="360000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850400"/>
            <a:ext cx="8421688" cy="4417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/>
            </a:lvl1pPr>
            <a:lvl2pPr marL="176213" indent="-176213">
              <a:lnSpc>
                <a:spcPct val="125000"/>
              </a:lnSpc>
              <a:spcBef>
                <a:spcPts val="0"/>
              </a:spcBef>
              <a:buFont typeface="Arial" pitchFamily="34" charset="0"/>
              <a:buChar char="•"/>
              <a:defRPr sz="1400"/>
            </a:lvl2pPr>
            <a:lvl3pPr marL="360363" indent="-18415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538163" indent="-17780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4pPr>
            <a:lvl5pPr marL="714375" indent="-176213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DE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C7919-F5F3-4113-9207-0047F9F02ABD}" type="datetime1">
              <a:rPr lang="de-DE" noProof="0" smtClean="0"/>
              <a:pPr>
                <a:defRPr/>
              </a:pPr>
              <a:t>14.06.2015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‹#›</a:t>
            </a:fld>
            <a:endParaRPr lang="de-DE" noProof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396168"/>
            <a:ext cx="7426800" cy="295200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de-DE" noProof="0" smtClean="0"/>
              <a:t>Untertitel durch Klicken hinzufügen</a:t>
            </a:r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848851"/>
            <a:ext cx="4140000" cy="441559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DE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50400"/>
            <a:ext cx="4140000" cy="44172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DE" noProof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2F22C-2894-4160-930B-A993A28CD1BC}" type="datetime1">
              <a:rPr lang="de-DE" noProof="0" smtClean="0"/>
              <a:pPr>
                <a:defRPr/>
              </a:pPr>
              <a:t>14.06.2015</a:t>
            </a:fld>
            <a:endParaRPr lang="de-DE" noProof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noProof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2CAAA-E400-486A-B891-EF523BE3AA0A}" type="slidenum">
              <a:rPr lang="de-DE" noProof="0" smtClean="0"/>
              <a:pPr>
                <a:defRPr/>
              </a:pPr>
              <a:t>‹#›</a:t>
            </a:fld>
            <a:endParaRPr lang="de-DE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396800"/>
            <a:ext cx="7426800" cy="295200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de-DE" noProof="0" smtClean="0"/>
              <a:t>Untertitel durch Klicken hinzufügen</a:t>
            </a:r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507" y="864066"/>
            <a:ext cx="9144508" cy="5993934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457199" y="2465917"/>
            <a:ext cx="8722802" cy="13022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6" name="Textfeld 15">
            <a:hlinkClick r:id="rId3"/>
          </p:cNvPr>
          <p:cNvSpPr txBox="1"/>
          <p:nvPr userDrawn="1"/>
        </p:nvSpPr>
        <p:spPr>
          <a:xfrm>
            <a:off x="0" y="4821509"/>
            <a:ext cx="8133646" cy="1360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540000" tIns="140400" rIns="144000" bIns="140400" rtlCol="0">
            <a:spAutoFit/>
          </a:bodyPr>
          <a:lstStyle/>
          <a:p>
            <a:pPr marL="180000"/>
            <a:r>
              <a:rPr lang="de-DE" sz="1400" noProof="1" smtClean="0">
                <a:solidFill>
                  <a:srgbClr val="000000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Software Engineering für betriebliche Informationssysteme (sebis) </a:t>
            </a:r>
          </a:p>
          <a:p>
            <a:pPr marL="180000"/>
            <a:r>
              <a:rPr lang="de-DE" sz="1400" noProof="1" smtClean="0">
                <a:solidFill>
                  <a:srgbClr val="000000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Fakultät für Informatik</a:t>
            </a:r>
          </a:p>
          <a:p>
            <a:pPr marL="180000"/>
            <a:r>
              <a:rPr lang="de-DE" sz="1400" noProof="1" smtClean="0">
                <a:solidFill>
                  <a:srgbClr val="000000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Technische Universität München</a:t>
            </a:r>
          </a:p>
          <a:p>
            <a:pPr marL="180000"/>
            <a:endParaRPr lang="de-DE" sz="1400" noProof="1" smtClean="0">
              <a:solidFill>
                <a:srgbClr val="000000">
                  <a:lumMod val="60000"/>
                  <a:lumOff val="40000"/>
                </a:srgbClr>
              </a:solidFill>
              <a:latin typeface="Arial"/>
              <a:cs typeface="Arial"/>
            </a:endParaRPr>
          </a:p>
          <a:p>
            <a:pPr marL="180000"/>
            <a:r>
              <a:rPr lang="de-DE" sz="1400" noProof="1" smtClean="0">
                <a:solidFill>
                  <a:srgbClr val="000000">
                    <a:lumMod val="60000"/>
                    <a:lumOff val="40000"/>
                  </a:srgbClr>
                </a:solidFill>
                <a:latin typeface="Arial"/>
                <a:cs typeface="Arial"/>
                <a:hlinkClick r:id="rId4"/>
              </a:rPr>
              <a:t>wwwmatthes.in.tum.de</a:t>
            </a:r>
            <a:endParaRPr lang="de-DE" sz="1400" noProof="1">
              <a:solidFill>
                <a:srgbClr val="000000">
                  <a:lumMod val="60000"/>
                  <a:lumOff val="4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465387"/>
            <a:ext cx="8686800" cy="1302763"/>
          </a:xfrm>
          <a:prstGeom prst="rect">
            <a:avLst/>
          </a:prstGeom>
          <a:noFill/>
          <a:ln>
            <a:noFill/>
          </a:ln>
        </p:spPr>
        <p:txBody>
          <a:bodyPr anchor="b" anchorCtr="0">
            <a:normAutofit/>
          </a:bodyPr>
          <a:lstStyle>
            <a:lvl1pPr marL="180000" algn="l">
              <a:defRPr sz="3200" b="1" i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de-DE" noProof="0" dirty="0" smtClean="0"/>
              <a:t>&lt;Titel&gt;</a:t>
            </a:r>
            <a:endParaRPr lang="de-DE" noProof="0" dirty="0"/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3766608"/>
            <a:ext cx="872280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>
            <a:lvl1pPr marL="180000" indent="0">
              <a:buFontTx/>
              <a:buNone/>
              <a:defRPr sz="1800" b="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noProof="0" dirty="0" smtClean="0"/>
              <a:t>&lt;Vortragender&gt; &lt;Datum&gt; &lt;Ort&gt;</a:t>
            </a:r>
            <a:endParaRPr lang="de-DE" noProof="0" dirty="0"/>
          </a:p>
        </p:txBody>
      </p:sp>
      <p:pic>
        <p:nvPicPr>
          <p:cNvPr id="23" name="Bild 6" descr="TUMLogo_mZ_L_Vollflaeche_negativ_RGB (1).pn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29089"/>
          <a:stretch/>
        </p:blipFill>
        <p:spPr>
          <a:xfrm>
            <a:off x="1238868" y="349434"/>
            <a:ext cx="1830684" cy="362712"/>
          </a:xfrm>
          <a:prstGeom prst="rect">
            <a:avLst/>
          </a:prstGeom>
        </p:spPr>
      </p:pic>
      <p:pic>
        <p:nvPicPr>
          <p:cNvPr id="24" name="Bild 6" descr="TUMLogo_mZ_L_Vollflaeche_negativ_RGB (1).pn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57199" y="349434"/>
            <a:ext cx="680487" cy="3627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827" y="44451"/>
            <a:ext cx="7535885" cy="720725"/>
          </a:xfrm>
        </p:spPr>
        <p:txBody>
          <a:bodyPr/>
          <a:lstStyle>
            <a:lvl1pPr>
              <a:defRPr lang="de-DE" sz="2400" b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</a:lstStyle>
          <a:p>
            <a:r>
              <a:rPr lang="de-DE" noProof="0" dirty="0" smtClean="0"/>
              <a:t>&lt;Titel&gt;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3pPr>
              <a:defRPr/>
            </a:lvl3pPr>
          </a:lstStyle>
          <a:p>
            <a:pPr lvl="0"/>
            <a:r>
              <a:rPr lang="de-DE" noProof="0" dirty="0" smtClean="0"/>
              <a:t>&lt;Text&gt;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>
                <a:solidFill>
                  <a:srgbClr val="FFFFFF"/>
                </a:solidFill>
              </a:rPr>
              <a:t>© sebis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Date, Title, Author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C9FAB-BDC1-47C0-A8BB-6E12A8205D33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827" y="81212"/>
            <a:ext cx="7535885" cy="360535"/>
          </a:xfrm>
        </p:spPr>
        <p:txBody>
          <a:bodyPr/>
          <a:lstStyle>
            <a:lvl1pPr>
              <a:defRPr lang="de-DE" sz="2400" b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</a:lstStyle>
          <a:p>
            <a:r>
              <a:rPr lang="de-DE" noProof="0" dirty="0" smtClean="0"/>
              <a:t>&lt;Titel&gt;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3pPr>
              <a:defRPr/>
            </a:lvl3pPr>
          </a:lstStyle>
          <a:p>
            <a:pPr lvl="0"/>
            <a:r>
              <a:rPr lang="de-DE" noProof="0" dirty="0" smtClean="0"/>
              <a:t>&lt;Text&gt;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>
                <a:solidFill>
                  <a:srgbClr val="FFFFFF"/>
                </a:solidFill>
              </a:rPr>
              <a:t>© sebis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Date, Title, Author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C9FAB-BDC1-47C0-A8BB-6E12A8205D33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441425"/>
            <a:ext cx="7561263" cy="395287"/>
          </a:xfrm>
        </p:spPr>
        <p:txBody>
          <a:bodyPr/>
          <a:lstStyle>
            <a:lvl1pPr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 dirty="0" smtClean="0"/>
              <a:t>&lt;</a:t>
            </a:r>
            <a:r>
              <a:rPr lang="en-US" noProof="0" dirty="0" err="1" smtClean="0"/>
              <a:t>Untertitel</a:t>
            </a:r>
            <a:r>
              <a:rPr lang="en-US" noProof="0" dirty="0" smtClean="0"/>
              <a:t>&gt;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517934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 dirty="0" smtClean="0"/>
              <a:t>&lt;Titel&gt;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50827" y="981076"/>
            <a:ext cx="4244975" cy="5400675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&lt;Text&gt;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8201" y="981076"/>
            <a:ext cx="4244975" cy="5400675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&lt;Text&gt;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>
                <a:solidFill>
                  <a:srgbClr val="FFFFFF"/>
                </a:solidFill>
              </a:rPr>
              <a:t>© sebis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Date, Title, Author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C9E22-1B76-46A8-871B-C48D8E59C6FA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50827" y="981074"/>
            <a:ext cx="4246563" cy="661976"/>
          </a:xfr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&lt;</a:t>
            </a:r>
            <a:r>
              <a:rPr lang="en-US" noProof="0" dirty="0" err="1" smtClean="0"/>
              <a:t>Titel</a:t>
            </a:r>
            <a:r>
              <a:rPr lang="en-US" noProof="0" dirty="0" smtClean="0"/>
              <a:t>&gt;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50827" y="1643049"/>
            <a:ext cx="4246563" cy="4773625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 smtClean="0"/>
              <a:t>&lt;Text&gt;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981078"/>
            <a:ext cx="4248150" cy="661975"/>
          </a:xfr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&lt;</a:t>
            </a:r>
            <a:r>
              <a:rPr lang="en-US" noProof="0" dirty="0" err="1" smtClean="0"/>
              <a:t>Titel</a:t>
            </a:r>
            <a:r>
              <a:rPr lang="en-US" noProof="0" dirty="0" smtClean="0"/>
              <a:t>&gt;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4645025" y="1643049"/>
            <a:ext cx="4248150" cy="4773625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 smtClean="0"/>
              <a:t>&lt;Text&gt;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50827" y="44451"/>
            <a:ext cx="7535885" cy="720725"/>
          </a:xfrm>
        </p:spPr>
        <p:txBody>
          <a:bodyPr/>
          <a:lstStyle/>
          <a:p>
            <a:r>
              <a:rPr lang="de-DE" noProof="0" dirty="0" smtClean="0"/>
              <a:t>&lt;Titel&gt;</a:t>
            </a:r>
            <a:endParaRPr lang="en-US" noProof="0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>
                <a:solidFill>
                  <a:srgbClr val="FFFFFF"/>
                </a:solidFill>
              </a:rPr>
              <a:t>© sebis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Date, Title, Author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2CCB4-7108-4850-98BC-50E3A501EADB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 dirty="0" smtClean="0"/>
              <a:t>&lt;Titel&gt;</a:t>
            </a:r>
            <a:endParaRPr lang="de-DE" noProof="0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>
                <a:solidFill>
                  <a:srgbClr val="FFFFFF"/>
                </a:solidFill>
              </a:rPr>
              <a:t>© sebis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Date, Title, Author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79391-FD8B-4951-B07A-A389C4C7CA7B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58775" y="990000"/>
            <a:ext cx="7427913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58775" y="1850400"/>
            <a:ext cx="8421688" cy="441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5877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384EB82-1E31-4A5B-9698-2E36AAB9EBDA}" type="datetime1">
              <a:rPr lang="de-DE" noProof="0" smtClean="0"/>
              <a:pPr>
                <a:defRPr/>
              </a:pPr>
              <a:t>14.06.2015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2613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646863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08FB26A-4A1D-4CBA-95DD-CE808CCC0A38}" type="slidenum">
              <a:rPr lang="de-DE" noProof="0" smtClean="0"/>
              <a:pPr>
                <a:defRPr/>
              </a:pPr>
              <a:t>‹#›</a:t>
            </a:fld>
            <a:endParaRPr lang="de-DE" noProof="0"/>
          </a:p>
        </p:txBody>
      </p:sp>
      <p:pic>
        <p:nvPicPr>
          <p:cNvPr id="1033" name="Picture 9" descr="TUMLogo_oZ_Vollfl_blau_RG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97838" y="358775"/>
            <a:ext cx="682625" cy="36036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hf sldNum="0" hdr="0" ft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0" y="6597352"/>
            <a:ext cx="9143492" cy="2606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dirty="0" smtClea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-508" y="8620"/>
            <a:ext cx="9144000" cy="87271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FFFFFF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4450"/>
            <a:ext cx="753586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0" rIns="9000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&lt;Titel&gt;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81075"/>
            <a:ext cx="864235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&lt;Text&gt;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37388" y="6570615"/>
            <a:ext cx="16065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0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© sebis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677" y="6569075"/>
            <a:ext cx="43211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8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Date, Title, Author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3938" y="6570615"/>
            <a:ext cx="2492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E4FF76D-8657-43F1-929B-F6D2FAB2741A}" type="slidenum">
              <a:rPr lang="de-DE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011971" y="436358"/>
            <a:ext cx="881203" cy="2825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</p:sldLayoutIdLst>
  <p:transition/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 i="0" baseline="0">
          <a:solidFill>
            <a:schemeClr val="bg1"/>
          </a:solidFill>
          <a:latin typeface="+mn-lt"/>
          <a:ea typeface="+mj-ea"/>
          <a:cs typeface="Arial Unicode MS" pitchFamily="34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UM Neue Helvetica 75 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UM Neue Helvetica 75 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UM Neue Helvetica 75 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UM Neue Helvetica 75 Bold" charset="0"/>
        </a:defRPr>
      </a:lvl9pPr>
    </p:titleStyle>
    <p:bodyStyle>
      <a:lvl1pPr marL="1588" indent="-1588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Arial Unicode MS" pitchFamily="34" charset="-128"/>
        </a:defRPr>
      </a:lvl1pPr>
      <a:lvl2pPr marL="358775" indent="-2603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baseline="0">
          <a:solidFill>
            <a:schemeClr val="tx1"/>
          </a:solidFill>
          <a:latin typeface="+mn-lt"/>
          <a:cs typeface="Arial Unicode MS" pitchFamily="34" charset="-128"/>
        </a:defRPr>
      </a:lvl2pPr>
      <a:lvl3pPr marL="625475" indent="-176213" algn="l" defTabSz="803275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baseline="0">
          <a:solidFill>
            <a:schemeClr val="tx1"/>
          </a:solidFill>
          <a:latin typeface="+mn-lt"/>
          <a:cs typeface="Arial Unicode MS" pitchFamily="34" charset="-128"/>
        </a:defRPr>
      </a:lvl3pPr>
      <a:lvl4pPr marL="982663" indent="-17462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Arial Unicode MS" pitchFamily="34" charset="-128"/>
        </a:defRPr>
      </a:lvl4pPr>
      <a:lvl5pPr marL="1257300" indent="-1825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Arial Unicode MS" pitchFamily="34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58775" y="990000"/>
            <a:ext cx="7427913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58775" y="1850400"/>
            <a:ext cx="8421688" cy="441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5877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384EB82-1E31-4A5B-9698-2E36AAB9EBDA}" type="datetime1">
              <a:rPr lang="de-DE" smtClean="0">
                <a:solidFill>
                  <a:srgbClr val="000000"/>
                </a:solidFill>
              </a:rPr>
              <a:pPr>
                <a:defRPr/>
              </a:pPr>
              <a:t>14.06.2015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2613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646863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08FB26A-4A1D-4CBA-95DD-CE808CCC0A38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1033" name="Picture 9" descr="TUMLogo_oZ_Vollfl_blau_RG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97838" y="358775"/>
            <a:ext cx="682625" cy="36036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sldNum="0" hdr="0" ft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User\Desktop\Projects%20overview\SAP_BI_KIOSK.wmv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iojs.io/d/treemap" TargetMode="External"/><Relationship Id="rId2" Type="http://schemas.openxmlformats.org/officeDocument/2006/relationships/hyperlink" Target="http://biojs.io/d/biojs-vis-globe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ojs.io/d/bileve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User\Desktop\Projects%20overview\Viualization%20iAnn%20events.wmv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465387"/>
            <a:ext cx="8892480" cy="1302763"/>
          </a:xfrm>
        </p:spPr>
        <p:txBody>
          <a:bodyPr>
            <a:noAutofit/>
          </a:bodyPr>
          <a:lstStyle/>
          <a:p>
            <a:r>
              <a:rPr lang="en-US" sz="2400" dirty="0" smtClean="0"/>
              <a:t>  Projects Overview</a:t>
            </a:r>
            <a:endParaRPr lang="en-US" sz="1600" i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57199" y="3766608"/>
            <a:ext cx="8722802" cy="369332"/>
          </a:xfrm>
        </p:spPr>
        <p:txBody>
          <a:bodyPr/>
          <a:lstStyle/>
          <a:p>
            <a:r>
              <a:rPr lang="en-US" dirty="0" smtClean="0"/>
              <a:t>Vinod </a:t>
            </a:r>
            <a:r>
              <a:rPr lang="en-US" dirty="0" smtClean="0"/>
              <a:t>Rajendran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809994"/>
            <a:ext cx="8141918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>
                <a:latin typeface="Arial" pitchFamily="34" charset="0"/>
              </a:rPr>
              <a:t>          </a:t>
            </a:r>
            <a:r>
              <a:rPr lang="en-IN" dirty="0" smtClean="0">
                <a:solidFill>
                  <a:schemeClr val="tx1">
                    <a:lumMod val="60000"/>
                    <a:lumOff val="40000"/>
                  </a:schemeClr>
                </a:solidFill>
                <a:cs typeface="Arial Unicode MS" pitchFamily="34" charset="-128"/>
              </a:rPr>
              <a:t>M.Sc. </a:t>
            </a:r>
            <a:r>
              <a:rPr lang="en-IN" dirty="0" err="1" smtClean="0">
                <a:solidFill>
                  <a:schemeClr val="tx1">
                    <a:lumMod val="60000"/>
                    <a:lumOff val="40000"/>
                  </a:schemeClr>
                </a:solidFill>
                <a:cs typeface="Arial Unicode MS" pitchFamily="34" charset="-128"/>
              </a:rPr>
              <a:t>Informatik</a:t>
            </a:r>
            <a:endParaRPr lang="en-IN" dirty="0" smtClean="0">
              <a:solidFill>
                <a:schemeClr val="tx1">
                  <a:lumMod val="60000"/>
                  <a:lumOff val="40000"/>
                </a:schemeClr>
              </a:solidFill>
              <a:cs typeface="Arial Unicode MS" pitchFamily="34" charset="-128"/>
            </a:endParaRPr>
          </a:p>
          <a:p>
            <a:r>
              <a:rPr lang="en-IN" dirty="0" smtClean="0">
                <a:solidFill>
                  <a:schemeClr val="tx1">
                    <a:lumMod val="60000"/>
                    <a:lumOff val="40000"/>
                  </a:schemeClr>
                </a:solidFill>
                <a:cs typeface="Arial Unicode MS" pitchFamily="34" charset="-128"/>
              </a:rPr>
              <a:t>          Technical University of Munich</a:t>
            </a:r>
          </a:p>
          <a:p>
            <a:endParaRPr lang="en-IN" dirty="0" smtClean="0">
              <a:solidFill>
                <a:schemeClr val="tx1">
                  <a:lumMod val="60000"/>
                  <a:lumOff val="40000"/>
                </a:schemeClr>
              </a:solidFill>
              <a:cs typeface="Arial Unicode MS" pitchFamily="34" charset="-128"/>
            </a:endParaRPr>
          </a:p>
          <a:p>
            <a:endParaRPr lang="en-IN" dirty="0" smtClean="0">
              <a:solidFill>
                <a:schemeClr val="tx1">
                  <a:lumMod val="60000"/>
                  <a:lumOff val="40000"/>
                </a:schemeClr>
              </a:solidFill>
              <a:cs typeface="Arial Unicode MS" pitchFamily="34" charset="-128"/>
            </a:endParaRPr>
          </a:p>
          <a:p>
            <a:endParaRPr lang="en-IN" dirty="0" smtClean="0">
              <a:solidFill>
                <a:schemeClr val="tx1">
                  <a:lumMod val="60000"/>
                  <a:lumOff val="40000"/>
                </a:schemeClr>
              </a:solidFill>
              <a:cs typeface="Arial Unicode MS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903923" y="350729"/>
            <a:ext cx="1027135" cy="4509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878871" y="313151"/>
            <a:ext cx="1077239" cy="47598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7545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9387" y="212882"/>
            <a:ext cx="7427913" cy="360000"/>
          </a:xfrm>
        </p:spPr>
        <p:txBody>
          <a:bodyPr/>
          <a:lstStyle/>
          <a:p>
            <a:r>
              <a:rPr lang="en-IN" dirty="0" smtClean="0"/>
              <a:t>Model Selection on 13 Reduced Tags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8775" y="1336431"/>
            <a:ext cx="8421688" cy="552156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4579" name="Picture 3" descr="C:\Users\User\Desktop\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084" y="760854"/>
            <a:ext cx="8137511" cy="4172358"/>
          </a:xfrm>
          <a:prstGeom prst="rect">
            <a:avLst/>
          </a:prstGeom>
          <a:noFill/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72" y="4789380"/>
            <a:ext cx="8484099" cy="1918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1405" y="275512"/>
            <a:ext cx="7427913" cy="360000"/>
          </a:xfrm>
        </p:spPr>
        <p:txBody>
          <a:bodyPr/>
          <a:lstStyle/>
          <a:p>
            <a:r>
              <a:rPr lang="en-IN" dirty="0" smtClean="0"/>
              <a:t>Towards 10 Tags....</a:t>
            </a:r>
            <a:endParaRPr lang="en-IN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58775" y="1935429"/>
          <a:ext cx="3833398" cy="4198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699"/>
                <a:gridCol w="1916699"/>
              </a:tblGrid>
              <a:tr h="38164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Tags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Count</a:t>
                      </a:r>
                      <a:endParaRPr lang="en-IN" dirty="0"/>
                    </a:p>
                  </a:txBody>
                  <a:tcPr/>
                </a:tc>
              </a:tr>
              <a:tr h="38164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soul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2190</a:t>
                      </a:r>
                    </a:p>
                  </a:txBody>
                  <a:tcPr marL="9525" marR="9525" marT="9525" marB="0" anchor="b"/>
                </a:tc>
              </a:tr>
              <a:tr h="38164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rock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8132</a:t>
                      </a:r>
                    </a:p>
                  </a:txBody>
                  <a:tcPr marL="9525" marR="9525" marT="9525" marB="0" anchor="b"/>
                </a:tc>
              </a:tr>
              <a:tr h="38164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punk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1846</a:t>
                      </a:r>
                    </a:p>
                  </a:txBody>
                  <a:tcPr marL="9525" marR="9525" marT="9525" marB="0" anchor="b"/>
                </a:tc>
              </a:tr>
              <a:tr h="38164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pop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3718</a:t>
                      </a:r>
                    </a:p>
                  </a:txBody>
                  <a:tcPr marL="9525" marR="9525" marT="9525" marB="0" anchor="b"/>
                </a:tc>
              </a:tr>
              <a:tr h="38164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indie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3145</a:t>
                      </a:r>
                    </a:p>
                  </a:txBody>
                  <a:tcPr marL="9525" marR="9525" marT="9525" marB="0" anchor="b"/>
                </a:tc>
              </a:tr>
              <a:tr h="38164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folk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1632</a:t>
                      </a:r>
                    </a:p>
                  </a:txBody>
                  <a:tcPr marL="9525" marR="9525" marT="9525" marB="0" anchor="b"/>
                </a:tc>
              </a:tr>
              <a:tr h="38164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country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3200</a:t>
                      </a:r>
                    </a:p>
                  </a:txBody>
                  <a:tcPr marL="9525" marR="9525" marT="9525" marB="0" anchor="b"/>
                </a:tc>
              </a:tr>
              <a:tr h="38164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classic rock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1886</a:t>
                      </a:r>
                    </a:p>
                  </a:txBody>
                  <a:tcPr marL="9525" marR="9525" marT="9525" marB="0" anchor="b"/>
                </a:tc>
              </a:tr>
              <a:tr h="38164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blues 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1319</a:t>
                      </a:r>
                    </a:p>
                  </a:txBody>
                  <a:tcPr marL="9525" marR="9525" marT="9525" marB="0" anchor="b"/>
                </a:tc>
              </a:tr>
              <a:tr h="38164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80s   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341" name="Picture 5" descr="ToGetOnesBalance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7680" y="787063"/>
            <a:ext cx="2326320" cy="1229627"/>
          </a:xfrm>
          <a:prstGeom prst="rect">
            <a:avLst/>
          </a:prstGeom>
          <a:noFill/>
        </p:spPr>
      </p:pic>
      <p:pic>
        <p:nvPicPr>
          <p:cNvPr id="10242" name="Picture 2" descr="https://fbcdn-sphotos-h-a.akamaihd.net/hphotos-ak-xpa1/v/t34.0-12/10516981_730942173634715_1948303201_n.jpg?oh=9d5b43a3430e2e1899dc10f139b9ece7&amp;oe=53B59361&amp;__gda__=1404421313_c5c18935e1017a8426b616a53eb2435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71582" y="1878905"/>
            <a:ext cx="4659684" cy="4221270"/>
          </a:xfrm>
          <a:prstGeom prst="rect">
            <a:avLst/>
          </a:prstGeom>
          <a:noFill/>
        </p:spPr>
      </p:pic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1405" y="870075"/>
            <a:ext cx="7426800" cy="2952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IN" sz="1400" dirty="0" smtClean="0"/>
              <a:t>  Large number of POP_ROCK classes in 13 reduced tag data (Unbalanced)</a:t>
            </a:r>
          </a:p>
          <a:p>
            <a:pPr>
              <a:buFont typeface="Arial" pitchFamily="34" charset="0"/>
              <a:buChar char="•"/>
            </a:pPr>
            <a:r>
              <a:rPr lang="en-IN" sz="1400" dirty="0" smtClean="0"/>
              <a:t>  Filter 54k to 28K  tracks, selected Top 10 tags/Genres.</a:t>
            </a:r>
          </a:p>
          <a:p>
            <a:pPr>
              <a:buFont typeface="Arial" pitchFamily="34" charset="0"/>
              <a:buChar char="•"/>
            </a:pPr>
            <a:r>
              <a:rPr lang="en-IN" sz="1400" dirty="0" smtClean="0"/>
              <a:t>  Uniform Distribution of Classes/tags.</a:t>
            </a:r>
          </a:p>
          <a:p>
            <a:pPr>
              <a:buFont typeface="Arial" pitchFamily="34" charset="0"/>
              <a:buChar char="•"/>
            </a:pPr>
            <a:r>
              <a:rPr lang="en-IN" sz="1400" dirty="0" smtClean="0"/>
              <a:t>  Reference/Benchmark to compare our results.</a:t>
            </a: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9944" y="325616"/>
            <a:ext cx="7427913" cy="360000"/>
          </a:xfrm>
        </p:spPr>
        <p:txBody>
          <a:bodyPr/>
          <a:lstStyle/>
          <a:p>
            <a:r>
              <a:rPr lang="en-IN" dirty="0" smtClean="0"/>
              <a:t>Model Selection for 10 tags</a:t>
            </a:r>
            <a:endParaRPr lang="en-IN" dirty="0"/>
          </a:p>
        </p:txBody>
      </p:sp>
      <p:pic>
        <p:nvPicPr>
          <p:cNvPr id="10" name="Picture 10" descr="C:\Users\User\Desktop\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927" y="676406"/>
            <a:ext cx="7568405" cy="4183694"/>
          </a:xfrm>
          <a:prstGeom prst="rect">
            <a:avLst/>
          </a:prstGeom>
          <a:noFill/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691" y="4814627"/>
            <a:ext cx="7582227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050002"/>
            <a:ext cx="8001000" cy="5707308"/>
          </a:xfrm>
        </p:spPr>
        <p:txBody>
          <a:bodyPr/>
          <a:lstStyle/>
          <a:p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928255" y="1912305"/>
            <a:ext cx="1905000" cy="135621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AUDIO+EXT Features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(CV score: 60.08%)</a:t>
            </a:r>
          </a:p>
          <a:p>
            <a:pPr algn="ctr"/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Feature Selection: GINI INDEX</a:t>
            </a:r>
            <a:endParaRPr lang="en-IN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28255" y="3493605"/>
            <a:ext cx="1905000" cy="130595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AUDIO + BOW 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(CV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score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: 55.16%)</a:t>
            </a:r>
          </a:p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Feature Selection: GINI INDEX</a:t>
            </a:r>
            <a:endParaRPr lang="en-IN" sz="14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IN" sz="16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943312" y="4914442"/>
            <a:ext cx="1905000" cy="168812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AUDIO+BOW+EXT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(CV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score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: 58.73%)</a:t>
            </a:r>
          </a:p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Feature Selection: GINI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INDEX</a:t>
            </a:r>
            <a:endParaRPr lang="en-IN" sz="16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23" name="Right Arrow 22"/>
          <p:cNvSpPr/>
          <p:nvPr/>
        </p:nvSpPr>
        <p:spPr>
          <a:xfrm>
            <a:off x="407095" y="5472679"/>
            <a:ext cx="457200" cy="63076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5029200" y="1218157"/>
            <a:ext cx="1111308" cy="4267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F</a:t>
            </a:r>
          </a:p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</a:t>
            </a:r>
          </a:p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</a:t>
            </a:r>
            <a:b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</a:t>
            </a:r>
          </a:p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U</a:t>
            </a:r>
          </a:p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</a:t>
            </a:r>
          </a:p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</a:t>
            </a:r>
          </a:p>
          <a:p>
            <a:pPr algn="ctr"/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UNION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919643">
            <a:off x="2907138" y="2430606"/>
            <a:ext cx="2167786" cy="6096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TOP 30 Features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2925122" y="3493605"/>
            <a:ext cx="2027878" cy="88626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TOP 50 Features 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 rot="20190481">
            <a:off x="2883420" y="5046922"/>
            <a:ext cx="2160793" cy="60425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50 Features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415446" y="3851896"/>
            <a:ext cx="457200" cy="63076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Arrow 31"/>
          <p:cNvSpPr/>
          <p:nvPr/>
        </p:nvSpPr>
        <p:spPr>
          <a:xfrm>
            <a:off x="414402" y="2275030"/>
            <a:ext cx="457200" cy="63076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lowchart: Alternate Process 34"/>
          <p:cNvSpPr/>
          <p:nvPr/>
        </p:nvSpPr>
        <p:spPr>
          <a:xfrm>
            <a:off x="7315200" y="1898237"/>
            <a:ext cx="1028700" cy="2546107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ADA-BOOST</a:t>
            </a:r>
          </a:p>
          <a:p>
            <a:pPr algn="ctr"/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Classifier</a:t>
            </a:r>
            <a:endParaRPr lang="en-IN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6140508" y="2663610"/>
            <a:ext cx="1174691" cy="132236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63 Features 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37" name="Down Arrow Callout 36"/>
          <p:cNvSpPr/>
          <p:nvPr/>
        </p:nvSpPr>
        <p:spPr>
          <a:xfrm>
            <a:off x="7216726" y="4534615"/>
            <a:ext cx="1266092" cy="535745"/>
          </a:xfrm>
          <a:prstGeom prst="downArrow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accent6">
                    <a:lumMod val="50000"/>
                  </a:schemeClr>
                </a:solidFill>
              </a:rPr>
              <a:t>ACCURACY</a:t>
            </a:r>
            <a:endParaRPr lang="en-IN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Cube 37"/>
          <p:cNvSpPr/>
          <p:nvPr/>
        </p:nvSpPr>
        <p:spPr>
          <a:xfrm>
            <a:off x="7239000" y="5180556"/>
            <a:ext cx="1181100" cy="6858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B050"/>
                </a:solidFill>
              </a:rPr>
              <a:t>   </a:t>
            </a:r>
            <a:r>
              <a:rPr lang="en-US" sz="1400" b="1" dirty="0" smtClean="0">
                <a:solidFill>
                  <a:srgbClr val="00B050"/>
                </a:solidFill>
              </a:rPr>
              <a:t>68.11 %</a:t>
            </a:r>
            <a:endParaRPr lang="en-IN" sz="1400" b="1" dirty="0">
              <a:solidFill>
                <a:srgbClr val="00B050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900546" y="424649"/>
            <a:ext cx="1905000" cy="125070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AUDIO Features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(CV score: 49.72%)</a:t>
            </a:r>
          </a:p>
          <a:p>
            <a:pPr algn="ctr"/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Feature Selection: GINI INDEX</a:t>
            </a:r>
            <a:endParaRPr lang="en-IN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84131" y="734620"/>
            <a:ext cx="457200" cy="63076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Arrow 40"/>
          <p:cNvSpPr/>
          <p:nvPr/>
        </p:nvSpPr>
        <p:spPr>
          <a:xfrm rot="919643">
            <a:off x="2833254" y="1010289"/>
            <a:ext cx="2167786" cy="6096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TOP 30 Features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2" name="Smiley Face 41"/>
          <p:cNvSpPr/>
          <p:nvPr/>
        </p:nvSpPr>
        <p:spPr>
          <a:xfrm>
            <a:off x="8305800" y="5980606"/>
            <a:ext cx="533400" cy="495350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Flowchart: Punched Tape 43"/>
          <p:cNvSpPr/>
          <p:nvPr/>
        </p:nvSpPr>
        <p:spPr>
          <a:xfrm>
            <a:off x="6491068" y="5963238"/>
            <a:ext cx="1771650" cy="863447"/>
          </a:xfrm>
          <a:prstGeom prst="flowChartPunchedTap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+2.28%  </a:t>
            </a:r>
          </a:p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(than published)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46" name="Up Arrow 45"/>
          <p:cNvSpPr/>
          <p:nvPr/>
        </p:nvSpPr>
        <p:spPr>
          <a:xfrm>
            <a:off x="7772400" y="6018756"/>
            <a:ext cx="304800" cy="400075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itle 8"/>
          <p:cNvSpPr txBox="1">
            <a:spLocks/>
          </p:cNvSpPr>
          <p:nvPr/>
        </p:nvSpPr>
        <p:spPr bwMode="auto">
          <a:xfrm>
            <a:off x="317769" y="50044"/>
            <a:ext cx="7427913" cy="12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Hybrid Models(Random Forest/Feature Selection + </a:t>
            </a:r>
            <a:r>
              <a:rPr lang="en-IN" b="1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Adaboost</a:t>
            </a:r>
            <a:r>
              <a:rPr lang="en-IN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703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17769" y="288038"/>
            <a:ext cx="7427913" cy="360000"/>
          </a:xfrm>
        </p:spPr>
        <p:txBody>
          <a:bodyPr/>
          <a:lstStyle/>
          <a:p>
            <a:r>
              <a:rPr lang="en-IN" dirty="0" smtClean="0"/>
              <a:t>Summary - Results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8775" y="1850400"/>
            <a:ext cx="8421688" cy="536632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69" y="663879"/>
            <a:ext cx="8516742" cy="375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4252" y="4404731"/>
            <a:ext cx="6126624" cy="2328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Our Results Vs Recent Research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9458" name="Picture 2" descr="Recent resear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156" y="1813340"/>
            <a:ext cx="8629650" cy="46482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58775" y="3157557"/>
            <a:ext cx="8421688" cy="738037"/>
          </a:xfrm>
        </p:spPr>
        <p:txBody>
          <a:bodyPr/>
          <a:lstStyle/>
          <a:p>
            <a:pPr algn="ctr"/>
            <a:r>
              <a:rPr lang="en-IN" dirty="0" smtClean="0"/>
              <a:t>SAP for Kiosk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Customer </a:t>
            </a:r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8" y="1836266"/>
            <a:ext cx="8430017" cy="450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72993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</a:t>
            </a:r>
            <a:r>
              <a:rPr lang="de-DE" dirty="0" err="1"/>
              <a:t>m</a:t>
            </a:r>
            <a:r>
              <a:rPr lang="de-DE" dirty="0" err="1" smtClean="0"/>
              <a:t>ain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r>
              <a:rPr lang="de-DE" dirty="0" smtClean="0"/>
              <a:t> (</a:t>
            </a:r>
            <a:r>
              <a:rPr lang="de-DE" dirty="0" err="1" smtClean="0"/>
              <a:t>simplified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7" y="1740922"/>
            <a:ext cx="8421688" cy="397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7952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MultiProvider</a:t>
            </a:r>
            <a:r>
              <a:rPr lang="de-DE" dirty="0"/>
              <a:t> Solution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3" y="1858158"/>
            <a:ext cx="6516459" cy="442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3910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58775" y="1850399"/>
            <a:ext cx="8421688" cy="4677009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IN" sz="1800" dirty="0" smtClean="0"/>
              <a:t>  Million Song Dataset</a:t>
            </a:r>
          </a:p>
          <a:p>
            <a:pPr>
              <a:buFont typeface="Arial" pitchFamily="34" charset="0"/>
              <a:buChar char="•"/>
            </a:pPr>
            <a:endParaRPr lang="en-IN" sz="1800" dirty="0" smtClean="0"/>
          </a:p>
          <a:p>
            <a:pPr>
              <a:buFont typeface="Arial" pitchFamily="34" charset="0"/>
              <a:buChar char="•"/>
            </a:pPr>
            <a:r>
              <a:rPr lang="en-IN" sz="1800" dirty="0" smtClean="0"/>
              <a:t>  SAP for KIOSK</a:t>
            </a:r>
          </a:p>
          <a:p>
            <a:pPr>
              <a:buFont typeface="Arial" pitchFamily="34" charset="0"/>
              <a:buChar char="•"/>
            </a:pPr>
            <a:endParaRPr lang="en-IN" sz="1800" dirty="0" smtClean="0"/>
          </a:p>
          <a:p>
            <a:pPr>
              <a:buFont typeface="Arial" pitchFamily="34" charset="0"/>
              <a:buChar char="•"/>
            </a:pPr>
            <a:r>
              <a:rPr lang="en-IN" sz="1800" dirty="0" smtClean="0"/>
              <a:t>  SAP for Healthcare</a:t>
            </a:r>
          </a:p>
          <a:p>
            <a:pPr>
              <a:buFont typeface="Arial" pitchFamily="34" charset="0"/>
              <a:buChar char="•"/>
            </a:pPr>
            <a:endParaRPr lang="en-IN" sz="1800" dirty="0" smtClean="0"/>
          </a:p>
          <a:p>
            <a:pPr>
              <a:buFont typeface="Arial" pitchFamily="34" charset="0"/>
              <a:buChar char="•"/>
            </a:pPr>
            <a:r>
              <a:rPr lang="en-IN" sz="1800" dirty="0" smtClean="0"/>
              <a:t>  Visualization of </a:t>
            </a:r>
            <a:r>
              <a:rPr lang="en-IN" sz="1800" dirty="0" err="1" smtClean="0"/>
              <a:t>iAnn</a:t>
            </a:r>
            <a:r>
              <a:rPr lang="en-IN" sz="1800" dirty="0" smtClean="0"/>
              <a:t> Events</a:t>
            </a:r>
          </a:p>
          <a:p>
            <a:pPr>
              <a:buFont typeface="Arial" pitchFamily="34" charset="0"/>
              <a:buChar char="•"/>
            </a:pPr>
            <a:endParaRPr lang="en-IN" sz="1800" dirty="0" smtClean="0"/>
          </a:p>
          <a:p>
            <a:pPr>
              <a:buFont typeface="Arial" pitchFamily="34" charset="0"/>
              <a:buChar char="•"/>
            </a:pPr>
            <a:r>
              <a:rPr lang="en-IN" sz="1800" dirty="0" smtClean="0"/>
              <a:t>  Seminar: NLP on Legal Science</a:t>
            </a:r>
          </a:p>
          <a:p>
            <a:pPr>
              <a:buFont typeface="Arial" pitchFamily="34" charset="0"/>
              <a:buChar char="•"/>
            </a:pPr>
            <a:endParaRPr lang="en-IN" sz="1800" dirty="0" smtClean="0"/>
          </a:p>
          <a:p>
            <a:pPr>
              <a:buFont typeface="Arial" pitchFamily="34" charset="0"/>
              <a:buChar char="•"/>
            </a:pPr>
            <a:r>
              <a:rPr lang="en-IN" sz="1800" dirty="0" smtClean="0"/>
              <a:t>  Work Experience in TCS &amp; Allianz</a:t>
            </a:r>
            <a:endParaRPr lang="en-I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MERM: </a:t>
            </a:r>
            <a:r>
              <a:rPr lang="de-DE" dirty="0" err="1"/>
              <a:t>Sales</a:t>
            </a:r>
            <a:r>
              <a:rPr lang="de-DE" dirty="0"/>
              <a:t> </a:t>
            </a:r>
            <a:r>
              <a:rPr lang="de-DE" dirty="0" err="1"/>
              <a:t>InfoCube</a:t>
            </a:r>
            <a:r>
              <a:rPr lang="de-DE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33" y="1677901"/>
            <a:ext cx="794385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7997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Star-schema: </a:t>
            </a:r>
            <a:r>
              <a:rPr lang="de-DE" dirty="0" err="1"/>
              <a:t>Sales</a:t>
            </a:r>
            <a:r>
              <a:rPr lang="de-DE" dirty="0"/>
              <a:t> </a:t>
            </a:r>
            <a:r>
              <a:rPr lang="de-DE" dirty="0" err="1"/>
              <a:t>InfoCube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511212"/>
            <a:ext cx="85153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2945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Calculated</a:t>
            </a:r>
            <a:r>
              <a:rPr lang="de-DE" dirty="0"/>
              <a:t> Key </a:t>
            </a:r>
            <a:r>
              <a:rPr lang="de-DE" dirty="0" err="1"/>
              <a:t>figures</a:t>
            </a: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60" y="1570646"/>
            <a:ext cx="803910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6189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500981"/>
            <a:ext cx="7427913" cy="360000"/>
          </a:xfrm>
        </p:spPr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/>
            </a:r>
            <a:br>
              <a:rPr lang="de-DE" dirty="0"/>
            </a:b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9" name="SAP_BI_KIOSK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375783" y="1148510"/>
            <a:ext cx="8160054" cy="54618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9203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58775" y="3157557"/>
            <a:ext cx="8421688" cy="738037"/>
          </a:xfrm>
        </p:spPr>
        <p:txBody>
          <a:bodyPr/>
          <a:lstStyle/>
          <a:p>
            <a:pPr algn="ctr"/>
            <a:r>
              <a:rPr lang="en-IN" dirty="0" smtClean="0"/>
              <a:t>SAP for Healthcare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- Facilitates </a:t>
            </a:r>
            <a:r>
              <a:rPr lang="en-US" sz="1800" dirty="0"/>
              <a:t>the management of patient’s treatment.</a:t>
            </a:r>
          </a:p>
          <a:p>
            <a:endParaRPr lang="en-US" sz="1800" dirty="0"/>
          </a:p>
          <a:p>
            <a:r>
              <a:rPr lang="en-US" sz="1800" dirty="0"/>
              <a:t>It also provides the following :</a:t>
            </a:r>
          </a:p>
          <a:p>
            <a:endParaRPr lang="en-US" sz="1800" dirty="0"/>
          </a:p>
          <a:p>
            <a:pPr lvl="3">
              <a:buFont typeface="Arial" pitchFamily="34" charset="0"/>
              <a:buChar char="•"/>
            </a:pPr>
            <a:r>
              <a:rPr lang="en-US" sz="1800" dirty="0"/>
              <a:t>Cooperation among staff members.</a:t>
            </a:r>
          </a:p>
          <a:p>
            <a:pPr lvl="3">
              <a:buFont typeface="Arial" pitchFamily="34" charset="0"/>
              <a:buChar char="•"/>
            </a:pPr>
            <a:r>
              <a:rPr lang="en-US" sz="1800" dirty="0"/>
              <a:t>Focus on Patient treatment.</a:t>
            </a:r>
          </a:p>
          <a:p>
            <a:pPr lvl="3">
              <a:buFont typeface="Arial" pitchFamily="34" charset="0"/>
              <a:buChar char="•"/>
            </a:pPr>
            <a:r>
              <a:rPr lang="en-US" sz="1800" dirty="0"/>
              <a:t>Avoids unnecessary organization issues.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9971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Components</a:t>
            </a:r>
          </a:p>
        </p:txBody>
      </p:sp>
      <p:graphicFrame>
        <p:nvGraphicFramePr>
          <p:cNvPr id="5" name="Content Placeholder 11"/>
          <p:cNvGraphicFramePr>
            <a:graphicFrameLocks noGrp="1"/>
          </p:cNvGraphicFramePr>
          <p:nvPr>
            <p:ph idx="1"/>
          </p:nvPr>
        </p:nvGraphicFramePr>
        <p:xfrm>
          <a:off x="358775" y="1851025"/>
          <a:ext cx="8421688" cy="4416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966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919738396"/>
              </p:ext>
            </p:extLst>
          </p:nvPr>
        </p:nvGraphicFramePr>
        <p:xfrm>
          <a:off x="413362" y="2229633"/>
          <a:ext cx="7352778" cy="392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0372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: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182" y="1853296"/>
            <a:ext cx="7693580" cy="443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8542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Modeling</a:t>
            </a:r>
            <a:endParaRPr lang="de-DE" dirty="0"/>
          </a:p>
        </p:txBody>
      </p:sp>
      <p:pic>
        <p:nvPicPr>
          <p:cNvPr id="5" name="Content Placeholder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437" y="1856899"/>
            <a:ext cx="8021782" cy="457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699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58775" y="3157557"/>
            <a:ext cx="8421688" cy="738037"/>
          </a:xfrm>
        </p:spPr>
        <p:txBody>
          <a:bodyPr/>
          <a:lstStyle/>
          <a:p>
            <a:pPr algn="ctr"/>
            <a:r>
              <a:rPr lang="en-GB" dirty="0" smtClean="0"/>
              <a:t>Million Song Datasets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Architecture</a:t>
            </a:r>
            <a:endParaRPr lang="de-DE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</p:nvPr>
        </p:nvGraphicFramePr>
        <p:xfrm>
          <a:off x="6695672" y="2881746"/>
          <a:ext cx="2323639" cy="2341417"/>
        </p:xfrm>
        <a:graphic>
          <a:graphicData uri="http://schemas.openxmlformats.org/drawingml/2006/table">
            <a:tbl>
              <a:tblPr/>
              <a:tblGrid>
                <a:gridCol w="1138610"/>
                <a:gridCol w="1185029"/>
              </a:tblGrid>
              <a:tr h="6405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rgbClr val="FFFFFF"/>
                          </a:solidFill>
                          <a:latin typeface="Arial"/>
                          <a:ea typeface="Calibri"/>
                          <a:cs typeface="Times New Roman"/>
                        </a:rPr>
                        <a:t>ROLE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rgbClr val="FFFFFF"/>
                          </a:solidFill>
                          <a:latin typeface="Arial"/>
                          <a:ea typeface="Calibri"/>
                          <a:cs typeface="Times New Roman"/>
                        </a:rPr>
                        <a:t>APPLICATION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6405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latin typeface="Arial"/>
                          <a:ea typeface="Calibri"/>
                          <a:cs typeface="Times New Roman"/>
                        </a:rPr>
                        <a:t>Administrator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latin typeface="Arial"/>
                          <a:ea typeface="Calibri"/>
                          <a:cs typeface="Times New Roman"/>
                        </a:rPr>
                        <a:t>Dynpro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latin typeface="Arial"/>
                          <a:ea typeface="Calibri"/>
                          <a:cs typeface="Times New Roman"/>
                        </a:rPr>
                        <a:t>Doctors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latin typeface="Arial"/>
                          <a:ea typeface="Calibri"/>
                          <a:cs typeface="Times New Roman"/>
                        </a:rPr>
                        <a:t>BSP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4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latin typeface="Arial"/>
                          <a:ea typeface="Calibri"/>
                          <a:cs typeface="Times New Roman"/>
                        </a:rPr>
                        <a:t>Nurses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117" y="1863435"/>
            <a:ext cx="6509919" cy="4218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881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IN" sz="1800" dirty="0"/>
              <a:t>Flexibility / Agility</a:t>
            </a:r>
          </a:p>
          <a:p>
            <a:pPr>
              <a:buFont typeface="Wingdings" pitchFamily="2" charset="2"/>
              <a:buChar char="ü"/>
            </a:pPr>
            <a:r>
              <a:rPr lang="en-IN" sz="1800" dirty="0"/>
              <a:t>Quality</a:t>
            </a:r>
          </a:p>
          <a:p>
            <a:pPr>
              <a:buFont typeface="Wingdings" pitchFamily="2" charset="2"/>
              <a:buChar char="ü"/>
            </a:pPr>
            <a:r>
              <a:rPr lang="en-IN" sz="1800" dirty="0"/>
              <a:t>Right Product</a:t>
            </a:r>
          </a:p>
          <a:p>
            <a:endParaRPr lang="de-DE" dirty="0"/>
          </a:p>
        </p:txBody>
      </p:sp>
      <p:pic>
        <p:nvPicPr>
          <p:cNvPr id="8" name="Picture 2" descr="http://www.pixeldust.net/wp-content/uploads/2013/12/Agi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4438" y="1607522"/>
            <a:ext cx="4762500" cy="420052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19221" y="5902033"/>
            <a:ext cx="43364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Source : http://www.pixeldust.net/agile-development-drupal-8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76286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Nurse – Demo</a:t>
            </a: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976" y="1477616"/>
            <a:ext cx="4579602" cy="256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8985" y="1497970"/>
            <a:ext cx="36766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74984" y="4584928"/>
            <a:ext cx="3838966" cy="227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Nurse – Demo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3" y="1461306"/>
            <a:ext cx="4505454" cy="270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7781" y="1420268"/>
            <a:ext cx="3983277" cy="2450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301" y="4360249"/>
            <a:ext cx="3662297" cy="2497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0527" y="4743515"/>
            <a:ext cx="37719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Doctor – Demo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667" y="1471156"/>
            <a:ext cx="4152704" cy="243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3938" y="1714174"/>
            <a:ext cx="3538487" cy="211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3332" y="3966070"/>
            <a:ext cx="5653884" cy="289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Doctor – Demo</a:t>
            </a:r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4213" y="4492081"/>
            <a:ext cx="4512236" cy="204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645" y="1540049"/>
            <a:ext cx="2792913" cy="241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1819" y="1598732"/>
            <a:ext cx="5219896" cy="268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Administrator - Demo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306" y="1522585"/>
            <a:ext cx="7664863" cy="456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5676" y="3819960"/>
            <a:ext cx="4296428" cy="293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Administrator - Demo</a:t>
            </a:r>
            <a:endParaRPr lang="en-IN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5568" y="3787930"/>
            <a:ext cx="3858016" cy="307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047" y="1419823"/>
            <a:ext cx="4346531" cy="239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93323" y="1377863"/>
            <a:ext cx="3889784" cy="244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9105" y="3523815"/>
            <a:ext cx="6484895" cy="333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Administrator - Demo</a:t>
            </a:r>
            <a:endParaRPr lang="en-IN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202" y="1383195"/>
            <a:ext cx="4283902" cy="295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58775" y="3157557"/>
            <a:ext cx="8421688" cy="738037"/>
          </a:xfrm>
        </p:spPr>
        <p:txBody>
          <a:bodyPr/>
          <a:lstStyle/>
          <a:p>
            <a:pPr algn="ctr"/>
            <a:r>
              <a:rPr lang="en-IN" dirty="0"/>
              <a:t>Visualization of </a:t>
            </a:r>
            <a:r>
              <a:rPr lang="en-IN" dirty="0" err="1"/>
              <a:t>iAnn</a:t>
            </a:r>
            <a:r>
              <a:rPr lang="en-IN" dirty="0"/>
              <a:t> events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58775" y="1850399"/>
            <a:ext cx="8421688" cy="4677009"/>
          </a:xfrm>
        </p:spPr>
        <p:txBody>
          <a:bodyPr/>
          <a:lstStyle/>
          <a:p>
            <a:r>
              <a:rPr lang="en-IN" sz="1800" dirty="0" smtClean="0"/>
              <a:t>The Million Song Dataset :</a:t>
            </a:r>
          </a:p>
          <a:p>
            <a:endParaRPr lang="en-IN" sz="1800" dirty="0" smtClean="0"/>
          </a:p>
          <a:p>
            <a:r>
              <a:rPr lang="en-IN" sz="1800" dirty="0" smtClean="0"/>
              <a:t> - cluster of complementary datasets contributed by the community:</a:t>
            </a:r>
          </a:p>
          <a:p>
            <a:endParaRPr lang="en-I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IN" sz="1800" dirty="0" smtClean="0"/>
              <a:t>SecondHandSongs dataset -&gt; cover songs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1800" dirty="0" smtClean="0"/>
              <a:t>musiXmatch dataset -&gt; lyrics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1800" dirty="0" smtClean="0"/>
              <a:t>Last.fm dataset -&gt; song-level tags and similarity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1800" dirty="0" smtClean="0"/>
              <a:t>Taste Profile subset -&gt; user data</a:t>
            </a:r>
          </a:p>
          <a:p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82875" y="5490700"/>
            <a:ext cx="87079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Genre Classification</a:t>
            </a:r>
            <a:endParaRPr lang="en-US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4" y="901875"/>
            <a:ext cx="8572283" cy="5799550"/>
          </a:xfr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IN" sz="2000" b="1" dirty="0" smtClean="0">
                <a:solidFill>
                  <a:srgbClr val="0065BD"/>
                </a:solidFill>
              </a:rPr>
              <a:t>What is the project? </a:t>
            </a:r>
            <a:endParaRPr lang="en-IN" sz="2000" b="1" dirty="0" smtClean="0">
              <a:solidFill>
                <a:srgbClr val="0065BD"/>
              </a:solidFill>
            </a:endParaRPr>
          </a:p>
          <a:p>
            <a:pPr lvl="2">
              <a:buFont typeface="Arial" pitchFamily="34" charset="0"/>
              <a:buChar char="•"/>
            </a:pPr>
            <a:r>
              <a:rPr lang="en-IN" sz="1800" dirty="0" err="1" smtClean="0"/>
              <a:t>iAnn</a:t>
            </a:r>
            <a:r>
              <a:rPr lang="en-IN" sz="1800" dirty="0" smtClean="0"/>
              <a:t> </a:t>
            </a:r>
            <a:r>
              <a:rPr lang="en-IN" sz="1800" dirty="0" smtClean="0"/>
              <a:t>is an open source community-driven platform for dissemination of life science announcements, such as courses, conferences and workshops.</a:t>
            </a:r>
          </a:p>
          <a:p>
            <a:endParaRPr lang="en-IN" dirty="0" smtClean="0"/>
          </a:p>
          <a:p>
            <a:pPr>
              <a:spcBef>
                <a:spcPct val="0"/>
              </a:spcBef>
            </a:pPr>
            <a:r>
              <a:rPr lang="en-IN" sz="20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Why we are doing it ? </a:t>
            </a:r>
          </a:p>
          <a:p>
            <a:pPr lvl="2">
              <a:buFont typeface="Arial" pitchFamily="34" charset="0"/>
              <a:buChar char="•"/>
            </a:pPr>
            <a:r>
              <a:rPr lang="en-IN" sz="1800" dirty="0" smtClean="0"/>
              <a:t>Save time, effort, cost of manual announcement </a:t>
            </a:r>
            <a:r>
              <a:rPr lang="en-IN" sz="1800" dirty="0" err="1" smtClean="0"/>
              <a:t>curation</a:t>
            </a:r>
            <a:r>
              <a:rPr lang="en-IN" sz="1800" dirty="0" smtClean="0"/>
              <a:t> for scientific </a:t>
            </a:r>
            <a:r>
              <a:rPr lang="en-IN" sz="1800" dirty="0" smtClean="0"/>
              <a:t>organizations. </a:t>
            </a:r>
            <a:endParaRPr lang="en-IN" sz="1800" dirty="0" smtClean="0"/>
          </a:p>
          <a:p>
            <a:pPr lvl="2">
              <a:buFont typeface="Arial" pitchFamily="34" charset="0"/>
              <a:buChar char="•"/>
            </a:pPr>
            <a:r>
              <a:rPr lang="en-IN" sz="1800" dirty="0" smtClean="0"/>
              <a:t>Facilitate </a:t>
            </a:r>
            <a:r>
              <a:rPr lang="en-IN" sz="1800" dirty="0" smtClean="0"/>
              <a:t>sharing and promotion of scientific </a:t>
            </a:r>
            <a:r>
              <a:rPr lang="en-IN" sz="1800" dirty="0" smtClean="0"/>
              <a:t>announcements.</a:t>
            </a:r>
          </a:p>
          <a:p>
            <a:pPr lvl="2">
              <a:buNone/>
            </a:pPr>
            <a:endParaRPr lang="en-IN" sz="1800" dirty="0" smtClean="0"/>
          </a:p>
          <a:p>
            <a:r>
              <a:rPr lang="en-IN" sz="1800" b="1" dirty="0" smtClean="0">
                <a:solidFill>
                  <a:schemeClr val="tx2"/>
                </a:solidFill>
              </a:rPr>
              <a:t>Published on </a:t>
            </a:r>
            <a:r>
              <a:rPr lang="en-IN" sz="1800" b="1" dirty="0" err="1" smtClean="0">
                <a:solidFill>
                  <a:schemeClr val="tx2"/>
                </a:solidFill>
              </a:rPr>
              <a:t>BioJs</a:t>
            </a:r>
            <a:endParaRPr lang="en-IN" sz="1800" b="1" dirty="0" smtClean="0">
              <a:solidFill>
                <a:schemeClr val="tx2"/>
              </a:solidFill>
            </a:endParaRPr>
          </a:p>
          <a:p>
            <a:pPr lvl="2">
              <a:buFont typeface="Arial" pitchFamily="34" charset="0"/>
              <a:buChar char="•"/>
            </a:pPr>
            <a:r>
              <a:rPr lang="en-IN" sz="1800" dirty="0" smtClean="0">
                <a:solidFill>
                  <a:srgbClr val="000000"/>
                </a:solidFill>
              </a:rPr>
              <a:t>Visualization Components: 3D Globe, </a:t>
            </a:r>
            <a:r>
              <a:rPr lang="en-IN" sz="1800" dirty="0" err="1" smtClean="0">
                <a:solidFill>
                  <a:srgbClr val="000000"/>
                </a:solidFill>
              </a:rPr>
              <a:t>Bilevel</a:t>
            </a:r>
            <a:r>
              <a:rPr lang="en-IN" sz="1800" dirty="0" smtClean="0">
                <a:solidFill>
                  <a:srgbClr val="000000"/>
                </a:solidFill>
              </a:rPr>
              <a:t> partition and </a:t>
            </a:r>
            <a:r>
              <a:rPr lang="en-IN" sz="1800" dirty="0" err="1" smtClean="0">
                <a:solidFill>
                  <a:srgbClr val="000000"/>
                </a:solidFill>
              </a:rPr>
              <a:t>TreeMap</a:t>
            </a:r>
            <a:r>
              <a:rPr lang="en-IN" sz="1800" dirty="0" smtClean="0">
                <a:solidFill>
                  <a:srgbClr val="000000"/>
                </a:solidFill>
              </a:rPr>
              <a:t> partition available for free.</a:t>
            </a:r>
          </a:p>
          <a:p>
            <a:pPr lvl="2">
              <a:buNone/>
            </a:pPr>
            <a:r>
              <a:rPr lang="en-IN" sz="1800" dirty="0" smtClean="0">
                <a:solidFill>
                  <a:srgbClr val="000000"/>
                </a:solidFill>
              </a:rPr>
              <a:t> 	</a:t>
            </a:r>
            <a:r>
              <a:rPr lang="en-IN" sz="1800" dirty="0" smtClean="0">
                <a:solidFill>
                  <a:srgbClr val="000000"/>
                </a:solidFill>
                <a:hlinkClick r:id="rId2"/>
              </a:rPr>
              <a:t>http://</a:t>
            </a:r>
            <a:r>
              <a:rPr lang="en-IN" sz="1800" dirty="0" smtClean="0">
                <a:solidFill>
                  <a:srgbClr val="000000"/>
                </a:solidFill>
                <a:hlinkClick r:id="rId2"/>
              </a:rPr>
              <a:t>biojs.io/d/biojs-vis-globemap</a:t>
            </a:r>
            <a:endParaRPr lang="en-IN" sz="1800" dirty="0" smtClean="0">
              <a:solidFill>
                <a:srgbClr val="000000"/>
              </a:solidFill>
            </a:endParaRPr>
          </a:p>
          <a:p>
            <a:pPr lvl="2">
              <a:buNone/>
            </a:pPr>
            <a:r>
              <a:rPr lang="en-IN" sz="1800" dirty="0" smtClean="0">
                <a:solidFill>
                  <a:srgbClr val="000000"/>
                </a:solidFill>
              </a:rPr>
              <a:t>	</a:t>
            </a:r>
            <a:r>
              <a:rPr lang="en-IN" sz="1800" dirty="0" smtClean="0">
                <a:solidFill>
                  <a:srgbClr val="000000"/>
                </a:solidFill>
                <a:hlinkClick r:id="rId3"/>
              </a:rPr>
              <a:t>http://</a:t>
            </a:r>
            <a:r>
              <a:rPr lang="en-IN" sz="1800" dirty="0" smtClean="0">
                <a:solidFill>
                  <a:srgbClr val="000000"/>
                </a:solidFill>
                <a:hlinkClick r:id="rId3"/>
              </a:rPr>
              <a:t>biojs.io/d/treemap</a:t>
            </a:r>
            <a:endParaRPr lang="en-IN" sz="1800" dirty="0" smtClean="0">
              <a:solidFill>
                <a:srgbClr val="000000"/>
              </a:solidFill>
            </a:endParaRPr>
          </a:p>
          <a:p>
            <a:pPr lvl="2">
              <a:buNone/>
            </a:pPr>
            <a:r>
              <a:rPr lang="en-IN" sz="1800" dirty="0" smtClean="0">
                <a:solidFill>
                  <a:srgbClr val="000000"/>
                </a:solidFill>
              </a:rPr>
              <a:t>	</a:t>
            </a:r>
            <a:r>
              <a:rPr lang="en-IN" sz="1800" dirty="0" smtClean="0">
                <a:solidFill>
                  <a:srgbClr val="000000"/>
                </a:solidFill>
                <a:hlinkClick r:id="rId4"/>
              </a:rPr>
              <a:t>http://</a:t>
            </a:r>
            <a:r>
              <a:rPr lang="en-IN" sz="1800" dirty="0" smtClean="0">
                <a:solidFill>
                  <a:srgbClr val="000000"/>
                </a:solidFill>
                <a:hlinkClick r:id="rId4"/>
              </a:rPr>
              <a:t>biojs.io/d/bilevel</a:t>
            </a:r>
            <a:endParaRPr lang="en-IN" sz="1800" dirty="0" smtClean="0">
              <a:solidFill>
                <a:srgbClr val="000000"/>
              </a:solidFill>
            </a:endParaRPr>
          </a:p>
          <a:p>
            <a:pPr lvl="2">
              <a:buNone/>
            </a:pPr>
            <a:r>
              <a:rPr lang="en-IN" sz="1800" dirty="0" smtClean="0">
                <a:solidFill>
                  <a:srgbClr val="000000"/>
                </a:solidFill>
              </a:rPr>
              <a:t> </a:t>
            </a:r>
            <a:endParaRPr lang="en-IN" sz="1800" dirty="0" smtClean="0">
              <a:solidFill>
                <a:srgbClr val="000000"/>
              </a:solidFill>
            </a:endParaRPr>
          </a:p>
          <a:p>
            <a:pPr lvl="2"/>
            <a:endParaRPr lang="en-IN" sz="1800" b="1" dirty="0" smtClean="0">
              <a:solidFill>
                <a:schemeClr val="tx2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en-IN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38351"/>
            <a:ext cx="7427913" cy="360000"/>
          </a:xfrm>
        </p:spPr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/>
            </a:r>
            <a:br>
              <a:rPr lang="de-DE" dirty="0"/>
            </a:b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9" name="Viualization iAnn event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350730" y="812004"/>
            <a:ext cx="8410966" cy="58419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9203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58775" y="3157557"/>
            <a:ext cx="8421688" cy="738037"/>
          </a:xfrm>
        </p:spPr>
        <p:txBody>
          <a:bodyPr/>
          <a:lstStyle/>
          <a:p>
            <a:pPr algn="ctr"/>
            <a:r>
              <a:rPr lang="en-IN" dirty="0" smtClean="0"/>
              <a:t>Seminar: NLP on Legal Science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NLP Pipeline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931" y="1936792"/>
            <a:ext cx="6994032" cy="386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067944" y="6335742"/>
            <a:ext cx="5040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i="1" dirty="0" smtClean="0">
                <a:latin typeface="Arial" pitchFamily="34" charset="0"/>
              </a:rPr>
              <a:t>Copyright © Natural Language Processing with Python</a:t>
            </a:r>
            <a:r>
              <a:rPr lang="en-IN" sz="1100" dirty="0" smtClean="0">
                <a:latin typeface="Arial" pitchFamily="34" charset="0"/>
              </a:rPr>
              <a:t>, by Steven Bird, et.al.</a:t>
            </a:r>
            <a:endParaRPr lang="en-IN" sz="1100" dirty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Text Classification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850400"/>
            <a:ext cx="8421688" cy="2922016"/>
          </a:xfrm>
        </p:spPr>
        <p:txBody>
          <a:bodyPr>
            <a:normAutofit/>
          </a:bodyPr>
          <a:lstStyle/>
          <a:p>
            <a:endParaRPr lang="en-IN" sz="1800" b="1" dirty="0" smtClean="0"/>
          </a:p>
          <a:p>
            <a:endParaRPr lang="en-IN" sz="1800" b="1" dirty="0" smtClean="0"/>
          </a:p>
          <a:p>
            <a:endParaRPr lang="en-IN" sz="1800" b="1" dirty="0" smtClean="0"/>
          </a:p>
          <a:p>
            <a:endParaRPr lang="en-IN" sz="1800" b="1" dirty="0" smtClean="0"/>
          </a:p>
          <a:p>
            <a:endParaRPr lang="en-IN" sz="1800" b="1" dirty="0" smtClean="0"/>
          </a:p>
          <a:p>
            <a:endParaRPr lang="en-IN" sz="1800" b="1" dirty="0" smtClean="0"/>
          </a:p>
          <a:p>
            <a:endParaRPr lang="en-IN" sz="1800" b="1" dirty="0" smtClean="0"/>
          </a:p>
          <a:p>
            <a:endParaRPr lang="en-IN" sz="1800" b="1" dirty="0" smtClean="0"/>
          </a:p>
          <a:p>
            <a:endParaRPr lang="en-IN" dirty="0"/>
          </a:p>
        </p:txBody>
      </p:sp>
      <p:sp>
        <p:nvSpPr>
          <p:cNvPr id="5" name="Right Arrow 4"/>
          <p:cNvSpPr/>
          <p:nvPr/>
        </p:nvSpPr>
        <p:spPr bwMode="auto">
          <a:xfrm>
            <a:off x="3806368" y="3434680"/>
            <a:ext cx="496384" cy="589995"/>
          </a:xfrm>
          <a:prstGeom prst="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690408" y="2615531"/>
            <a:ext cx="1048595" cy="1843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Family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Criminal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Political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Commercial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Patent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Business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Health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2126" y="2852937"/>
            <a:ext cx="21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n-lt"/>
              </a:rPr>
              <a:t>?</a:t>
            </a:r>
            <a:endParaRPr lang="en-US" sz="36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231" y="1812135"/>
            <a:ext cx="1544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Case Document</a:t>
            </a: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365" y="1885550"/>
            <a:ext cx="210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Categories of Law</a:t>
            </a: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564904"/>
            <a:ext cx="1485395" cy="153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701457" y="4562202"/>
            <a:ext cx="81293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Applications</a:t>
            </a:r>
            <a:r>
              <a:rPr lang="en-IN" dirty="0" smtClean="0"/>
              <a:t> :</a:t>
            </a:r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hr-HR" dirty="0" smtClean="0"/>
              <a:t>Recognition and tracking of named entities (mainly persons)</a:t>
            </a:r>
          </a:p>
          <a:p>
            <a:pPr>
              <a:buFont typeface="Arial" pitchFamily="34" charset="0"/>
              <a:buChar char="•"/>
            </a:pPr>
            <a:r>
              <a:rPr lang="hr-HR" dirty="0" smtClean="0"/>
              <a:t>Classification of sentences of court decisions according to their rethorical role</a:t>
            </a: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Law Prediction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Text Summarization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sz="1800" dirty="0" smtClean="0"/>
              <a:t>Application:</a:t>
            </a:r>
          </a:p>
          <a:p>
            <a:pPr lvl="2">
              <a:buFont typeface="Arial" pitchFamily="34" charset="0"/>
              <a:buChar char="•"/>
            </a:pPr>
            <a:r>
              <a:rPr lang="en-IN" sz="1800" dirty="0" smtClean="0"/>
              <a:t>Legal experts to determine the key idea of judgement.</a:t>
            </a:r>
          </a:p>
          <a:p>
            <a:pPr lvl="2">
              <a:buFont typeface="Arial" pitchFamily="34" charset="0"/>
              <a:buChar char="•"/>
            </a:pPr>
            <a:r>
              <a:rPr lang="en-IN" sz="1800" dirty="0" smtClean="0"/>
              <a:t>Helps in organizing a large volume of documents.</a:t>
            </a:r>
            <a:endParaRPr lang="en-IN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153" y="1716067"/>
            <a:ext cx="8046862" cy="175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662" y="5166768"/>
            <a:ext cx="7811219" cy="156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16994" y="3653808"/>
            <a:ext cx="352853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100" dirty="0" smtClean="0"/>
              <a:t>[Dan </a:t>
            </a:r>
            <a:r>
              <a:rPr lang="en-IN" sz="1100" dirty="0" err="1" smtClean="0"/>
              <a:t>Jurafsky</a:t>
            </a:r>
            <a:r>
              <a:rPr lang="en-IN" sz="1100" dirty="0" smtClean="0"/>
              <a:t> &amp; Chris Manning, Stanford University]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58775" y="3157557"/>
            <a:ext cx="8421688" cy="738037"/>
          </a:xfrm>
        </p:spPr>
        <p:txBody>
          <a:bodyPr/>
          <a:lstStyle/>
          <a:p>
            <a:pPr algn="ctr"/>
            <a:r>
              <a:rPr lang="en-IN" dirty="0" smtClean="0"/>
              <a:t>Work experience: TCS &amp; ALLIANZ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455"/>
            <a:ext cx="7427913" cy="360000"/>
          </a:xfrm>
        </p:spPr>
        <p:txBody>
          <a:bodyPr/>
          <a:lstStyle/>
          <a:p>
            <a:r>
              <a:rPr lang="en-IN" dirty="0" smtClean="0"/>
              <a:t>TCS Bancs - Homepage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12406"/>
            <a:ext cx="8421688" cy="44172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951" y="1623817"/>
            <a:ext cx="843915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6187858" y="2630466"/>
            <a:ext cx="1052186" cy="1014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1304806" y="3885154"/>
            <a:ext cx="1052186" cy="1014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5677" y="926927"/>
            <a:ext cx="8061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  Responsible for developing and managing Calendar and Fees component.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  Developing batch programs for Fees and Corporate Action components.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TCS Bancs – How the screen looks like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12406"/>
            <a:ext cx="8421688" cy="44172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189" y="1601766"/>
            <a:ext cx="84486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873" y="1403307"/>
            <a:ext cx="5170053" cy="3081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563611"/>
            <a:ext cx="7427913" cy="360000"/>
          </a:xfrm>
        </p:spPr>
        <p:txBody>
          <a:bodyPr/>
          <a:lstStyle/>
          <a:p>
            <a:r>
              <a:rPr lang="en-IN" dirty="0" smtClean="0"/>
              <a:t>Jasper </a:t>
            </a:r>
            <a:r>
              <a:rPr lang="en-IN" dirty="0" err="1" smtClean="0"/>
              <a:t>iReport</a:t>
            </a:r>
            <a:endParaRPr lang="en-IN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6477" y="2242157"/>
            <a:ext cx="4259322" cy="219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8149" y="4269186"/>
            <a:ext cx="3692634" cy="2588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5677" y="977031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 Design and Development of Reports</a:t>
            </a:r>
            <a:r>
              <a:rPr lang="en-IN" sz="1400" dirty="0" smtClean="0"/>
              <a:t>.</a:t>
            </a:r>
            <a:endParaRPr lang="en-IN" sz="1400" dirty="0" err="1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Genre Classification - Example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0467" y="3470157"/>
            <a:ext cx="1375711" cy="9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3690" y="3496092"/>
            <a:ext cx="1406860" cy="95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768252" y="4722312"/>
            <a:ext cx="106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Folk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3775" y="4724399"/>
            <a:ext cx="106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Rock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90352" y="3499980"/>
            <a:ext cx="1421703" cy="94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69891" y="4726486"/>
            <a:ext cx="106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Pop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49655" y="3486153"/>
            <a:ext cx="1312037" cy="9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991613" y="4713961"/>
            <a:ext cx="106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Country</a:t>
            </a:r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464396" y="3531183"/>
            <a:ext cx="1066800" cy="762000"/>
          </a:xfrm>
          <a:prstGeom prst="foldedCorner">
            <a:avLst>
              <a:gd name="adj" fmla="val 28644"/>
            </a:avLst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200" dirty="0" smtClean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r>
              <a:rPr lang="en-US" sz="1200" dirty="0" smtClean="0">
                <a:latin typeface="+mn-lt"/>
              </a:rPr>
              <a:t>Test Lyrics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3271" y="4196219"/>
            <a:ext cx="350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...</a:t>
            </a:r>
            <a:endParaRPr lang="en-IN" sz="1400" b="1" dirty="0" err="1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062 -0.09204 0.08125 -0.18386 0.14514 -0.22803 C 0.20903 -0.2722 0.33767 -0.35985 0.38351 -0.26457 C 0.42917 -0.16929 0.42465 0.08696 0.42049 0.3432 " pathEditMode="relative" ptsTypes="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307" y="1746859"/>
            <a:ext cx="6399306" cy="356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526033"/>
            <a:ext cx="7427913" cy="360000"/>
          </a:xfrm>
        </p:spPr>
        <p:txBody>
          <a:bodyPr/>
          <a:lstStyle/>
          <a:p>
            <a:r>
              <a:rPr lang="en-IN" dirty="0" smtClean="0"/>
              <a:t>SAS Reporting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5511" y="4196741"/>
            <a:ext cx="5298177" cy="266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5677" y="926927"/>
            <a:ext cx="6467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 Generation of </a:t>
            </a:r>
            <a:r>
              <a:rPr lang="en-IN" dirty="0" err="1" smtClean="0"/>
              <a:t>Adhoc</a:t>
            </a:r>
            <a:r>
              <a:rPr lang="en-IN" dirty="0" smtClean="0"/>
              <a:t> Reports.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 Automation scripts for finding the differences in the reports.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625" y="1857592"/>
            <a:ext cx="4722182" cy="338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513507"/>
            <a:ext cx="7427913" cy="360000"/>
          </a:xfrm>
        </p:spPr>
        <p:txBody>
          <a:bodyPr/>
          <a:lstStyle/>
          <a:p>
            <a:r>
              <a:rPr lang="en-IN" dirty="0" smtClean="0"/>
              <a:t>Confluence &amp; </a:t>
            </a:r>
            <a:r>
              <a:rPr lang="en-IN" dirty="0" err="1" smtClean="0"/>
              <a:t>Jira</a:t>
            </a:r>
            <a:r>
              <a:rPr lang="en-IN" dirty="0" smtClean="0"/>
              <a:t> Management</a:t>
            </a:r>
            <a:endParaRPr lang="en-IN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4572" y="3865845"/>
            <a:ext cx="5939428" cy="299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0625" y="939453"/>
            <a:ext cx="8830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 Design and management of confluence page for Reporting and Data Management    Team.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 Design of workflow status for JIRA.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 bwMode="auto">
          <a:xfrm>
            <a:off x="410968" y="4411188"/>
            <a:ext cx="7427913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43492" y="1052736"/>
            <a:ext cx="6777317" cy="477989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424919" y="1162256"/>
            <a:ext cx="5080237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216000" lvl="0">
              <a:spcBef>
                <a:spcPct val="20000"/>
              </a:spcBef>
            </a:pPr>
            <a:r>
              <a:rPr lang="en-US" sz="2800" kern="0" dirty="0" smtClean="0">
                <a:solidFill>
                  <a:srgbClr val="000000"/>
                </a:solidFill>
                <a:latin typeface="Arial"/>
                <a:cs typeface="Arial Unicode MS" pitchFamily="34" charset="-128"/>
              </a:rPr>
              <a:t>Thank you for your attention! </a:t>
            </a:r>
          </a:p>
          <a:p>
            <a:pPr algn="ctr"/>
            <a:endParaRPr lang="en-US" sz="54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2" name="Picture 2" descr="http://www.livemint.com/rf/Image-621x414/LiveMint/Period1/2014/04/16/Photos/oped-unfinished-busine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6126" y="2357430"/>
            <a:ext cx="5915025" cy="3943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43181" y="426787"/>
            <a:ext cx="7427913" cy="360000"/>
          </a:xfrm>
        </p:spPr>
        <p:txBody>
          <a:bodyPr/>
          <a:lstStyle/>
          <a:p>
            <a:r>
              <a:rPr lang="en-IN" dirty="0" smtClean="0"/>
              <a:t>Pre-processing</a:t>
            </a:r>
            <a:endParaRPr lang="en-IN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83863" y="2041162"/>
            <a:ext cx="7426800" cy="2952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dirty="0" smtClean="0"/>
              <a:t>Audio Data (from Million Song subset)</a:t>
            </a:r>
            <a:endParaRPr lang="en-IN" dirty="0"/>
          </a:p>
        </p:txBody>
      </p:sp>
      <p:sp>
        <p:nvSpPr>
          <p:cNvPr id="16" name="Text Placeholder 10"/>
          <p:cNvSpPr txBox="1">
            <a:spLocks/>
          </p:cNvSpPr>
          <p:nvPr/>
        </p:nvSpPr>
        <p:spPr bwMode="auto">
          <a:xfrm>
            <a:off x="595581" y="3082324"/>
            <a:ext cx="7426800" cy="295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atin typeface="+mn-lt"/>
                <a:cs typeface="+mn-cs"/>
              </a:rPr>
              <a:t>Last fm Dataset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10"/>
          <p:cNvSpPr txBox="1">
            <a:spLocks/>
          </p:cNvSpPr>
          <p:nvPr/>
        </p:nvSpPr>
        <p:spPr bwMode="auto">
          <a:xfrm>
            <a:off x="593236" y="4106911"/>
            <a:ext cx="7426800" cy="295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Lyrics</a:t>
            </a:r>
            <a:r>
              <a:rPr kumimoji="0" lang="en-IN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Dataset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Plus 17"/>
          <p:cNvSpPr/>
          <p:nvPr/>
        </p:nvSpPr>
        <p:spPr>
          <a:xfrm>
            <a:off x="4135902" y="2405950"/>
            <a:ext cx="633046" cy="60491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Plus 18"/>
          <p:cNvSpPr/>
          <p:nvPr/>
        </p:nvSpPr>
        <p:spPr>
          <a:xfrm>
            <a:off x="4119486" y="3444605"/>
            <a:ext cx="633046" cy="60491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itle 8"/>
          <p:cNvSpPr txBox="1">
            <a:spLocks/>
          </p:cNvSpPr>
          <p:nvPr/>
        </p:nvSpPr>
        <p:spPr bwMode="auto">
          <a:xfrm>
            <a:off x="539311" y="1331711"/>
            <a:ext cx="7427913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Merging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6652" y="4781245"/>
            <a:ext cx="1723549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IN" b="1" dirty="0" smtClean="0">
                <a:solidFill>
                  <a:schemeClr val="tx2"/>
                </a:solidFill>
              </a:rPr>
              <a:t>Data Cleaning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4365" y="5429318"/>
            <a:ext cx="7561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IN" dirty="0" smtClean="0"/>
              <a:t> Stemming of Words.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Removal of Non – English Characters.</a:t>
            </a:r>
          </a:p>
        </p:txBody>
      </p:sp>
      <p:pic>
        <p:nvPicPr>
          <p:cNvPr id="16386" name="Picture 2" descr="Wordclou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492" y="4943647"/>
            <a:ext cx="2768251" cy="17024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79828" y="325616"/>
            <a:ext cx="7427913" cy="360000"/>
          </a:xfrm>
        </p:spPr>
        <p:txBody>
          <a:bodyPr/>
          <a:lstStyle/>
          <a:p>
            <a:r>
              <a:rPr lang="en-IN" dirty="0" smtClean="0"/>
              <a:t>Setting Benchmarks... 300 tags(initially) !!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8775" y="1406769"/>
            <a:ext cx="8475736" cy="524724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2299" name="Picture 11" descr="C:\Users\User\Desktop\3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253" y="676406"/>
            <a:ext cx="8715697" cy="4398565"/>
          </a:xfrm>
          <a:prstGeom prst="rect">
            <a:avLst/>
          </a:prstGeom>
          <a:noFill/>
        </p:spPr>
      </p:pic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089" y="5056991"/>
            <a:ext cx="8466811" cy="1644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5588" y="513506"/>
            <a:ext cx="7427913" cy="360000"/>
          </a:xfrm>
        </p:spPr>
        <p:txBody>
          <a:bodyPr/>
          <a:lstStyle/>
          <a:p>
            <a:r>
              <a:rPr lang="en-IN" dirty="0" smtClean="0"/>
              <a:t>Feature Extraction</a:t>
            </a:r>
            <a:endParaRPr lang="en-IN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5560" y="851771"/>
            <a:ext cx="8421688" cy="6100174"/>
          </a:xfrm>
        </p:spPr>
        <p:txBody>
          <a:bodyPr>
            <a:normAutofit fontScale="40000" lnSpcReduction="20000"/>
          </a:bodyPr>
          <a:lstStyle/>
          <a:p>
            <a:r>
              <a:rPr lang="en-IN" sz="2900" dirty="0" smtClean="0"/>
              <a:t>The list of 21 features extracted are: </a:t>
            </a:r>
            <a:br>
              <a:rPr lang="en-IN" sz="2900" dirty="0" smtClean="0"/>
            </a:br>
            <a:endParaRPr lang="en-IN" sz="2900" dirty="0" smtClean="0"/>
          </a:p>
          <a:p>
            <a:r>
              <a:rPr lang="en-IN" sz="2900" dirty="0" smtClean="0"/>
              <a:t>1. </a:t>
            </a:r>
            <a:r>
              <a:rPr lang="en-IN" sz="2900" dirty="0" err="1" smtClean="0"/>
              <a:t>count_Nouns</a:t>
            </a:r>
            <a:r>
              <a:rPr lang="en-IN" sz="2900" dirty="0" smtClean="0"/>
              <a:t/>
            </a:r>
            <a:br>
              <a:rPr lang="en-IN" sz="2900" dirty="0" smtClean="0"/>
            </a:br>
            <a:r>
              <a:rPr lang="en-IN" sz="2900" dirty="0" smtClean="0"/>
              <a:t>2. </a:t>
            </a:r>
            <a:r>
              <a:rPr lang="en-IN" sz="2900" dirty="0" err="1" smtClean="0"/>
              <a:t>count_Verbs</a:t>
            </a:r>
            <a:r>
              <a:rPr lang="en-IN" sz="2900" dirty="0" smtClean="0"/>
              <a:t/>
            </a:r>
            <a:br>
              <a:rPr lang="en-IN" sz="2900" dirty="0" smtClean="0"/>
            </a:br>
            <a:r>
              <a:rPr lang="en-IN" sz="2900" dirty="0" smtClean="0"/>
              <a:t>3. </a:t>
            </a:r>
            <a:r>
              <a:rPr lang="en-IN" sz="2900" dirty="0" err="1" smtClean="0"/>
              <a:t>count_Pronouns</a:t>
            </a:r>
            <a:r>
              <a:rPr lang="en-IN" sz="2900" dirty="0" smtClean="0"/>
              <a:t/>
            </a:r>
            <a:br>
              <a:rPr lang="en-IN" sz="2900" dirty="0" smtClean="0"/>
            </a:br>
            <a:r>
              <a:rPr lang="en-IN" sz="2900" dirty="0" smtClean="0"/>
              <a:t>4. </a:t>
            </a:r>
            <a:r>
              <a:rPr lang="en-IN" sz="2900" dirty="0" err="1" smtClean="0"/>
              <a:t>count_Prepositions</a:t>
            </a:r>
            <a:r>
              <a:rPr lang="en-IN" sz="2900" dirty="0" smtClean="0"/>
              <a:t/>
            </a:r>
            <a:br>
              <a:rPr lang="en-IN" sz="2900" dirty="0" smtClean="0"/>
            </a:br>
            <a:r>
              <a:rPr lang="en-IN" sz="2900" dirty="0" smtClean="0"/>
              <a:t>5. </a:t>
            </a:r>
            <a:r>
              <a:rPr lang="en-IN" sz="2900" dirty="0" err="1" smtClean="0"/>
              <a:t>count_Adverbs</a:t>
            </a:r>
            <a:r>
              <a:rPr lang="en-IN" sz="2900" dirty="0" smtClean="0"/>
              <a:t/>
            </a:r>
            <a:br>
              <a:rPr lang="en-IN" sz="2900" dirty="0" smtClean="0"/>
            </a:br>
            <a:r>
              <a:rPr lang="en-IN" sz="2900" dirty="0" smtClean="0"/>
              <a:t>6. </a:t>
            </a:r>
            <a:r>
              <a:rPr lang="en-IN" sz="2900" dirty="0" err="1" smtClean="0"/>
              <a:t>count_Conjunctions</a:t>
            </a:r>
            <a:r>
              <a:rPr lang="en-IN" sz="2900" dirty="0" smtClean="0"/>
              <a:t/>
            </a:r>
            <a:br>
              <a:rPr lang="en-IN" sz="2900" dirty="0" smtClean="0"/>
            </a:br>
            <a:r>
              <a:rPr lang="en-IN" sz="2900" dirty="0" smtClean="0"/>
              <a:t>7. </a:t>
            </a:r>
            <a:r>
              <a:rPr lang="en-IN" sz="2900" dirty="0" err="1" smtClean="0"/>
              <a:t>count_Modals</a:t>
            </a:r>
            <a:r>
              <a:rPr lang="en-IN" sz="2900" dirty="0" smtClean="0"/>
              <a:t> </a:t>
            </a:r>
            <a:br>
              <a:rPr lang="en-IN" sz="2900" dirty="0" smtClean="0"/>
            </a:br>
            <a:r>
              <a:rPr lang="en-IN" sz="2900" dirty="0" smtClean="0"/>
              <a:t>8. </a:t>
            </a:r>
            <a:r>
              <a:rPr lang="en-IN" sz="2900" dirty="0" err="1" smtClean="0"/>
              <a:t>count_Adjectives</a:t>
            </a:r>
            <a:r>
              <a:rPr lang="en-IN" sz="2900" dirty="0" smtClean="0"/>
              <a:t/>
            </a:r>
            <a:br>
              <a:rPr lang="en-IN" sz="2900" dirty="0" smtClean="0"/>
            </a:br>
            <a:r>
              <a:rPr lang="en-IN" sz="2900" dirty="0" smtClean="0"/>
              <a:t>10 Polarity score (NOVEL IDEA)</a:t>
            </a:r>
            <a:br>
              <a:rPr lang="en-IN" sz="2900" dirty="0" smtClean="0"/>
            </a:br>
            <a:r>
              <a:rPr lang="en-IN" sz="2900" dirty="0" smtClean="0"/>
              <a:t>11. </a:t>
            </a:r>
            <a:r>
              <a:rPr lang="en-IN" sz="2900" dirty="0" err="1" smtClean="0"/>
              <a:t>G_score</a:t>
            </a:r>
            <a:r>
              <a:rPr lang="en-IN" sz="2900" dirty="0" smtClean="0"/>
              <a:t>-Lexical chain score (NOVEL IDEA)</a:t>
            </a:r>
            <a:br>
              <a:rPr lang="en-IN" sz="2900" dirty="0" smtClean="0"/>
            </a:br>
            <a:r>
              <a:rPr lang="en-IN" sz="2900" dirty="0" smtClean="0"/>
              <a:t>12. </a:t>
            </a:r>
            <a:r>
              <a:rPr lang="en-IN" sz="2900" dirty="0" err="1" smtClean="0"/>
              <a:t>S_score</a:t>
            </a:r>
            <a:r>
              <a:rPr lang="en-IN" sz="2900" dirty="0" smtClean="0"/>
              <a:t>-Lexical chain score (NOVEL IDEA)</a:t>
            </a:r>
            <a:br>
              <a:rPr lang="en-IN" sz="2900" dirty="0" smtClean="0"/>
            </a:br>
            <a:r>
              <a:rPr lang="en-IN" sz="2900" dirty="0" smtClean="0"/>
              <a:t>13. </a:t>
            </a:r>
            <a:r>
              <a:rPr lang="en-IN" sz="2900" dirty="0" err="1" smtClean="0"/>
              <a:t>count_hey</a:t>
            </a:r>
            <a:r>
              <a:rPr lang="en-IN" sz="2900" dirty="0" smtClean="0"/>
              <a:t/>
            </a:r>
            <a:br>
              <a:rPr lang="en-IN" sz="2900" dirty="0" smtClean="0"/>
            </a:br>
            <a:r>
              <a:rPr lang="en-IN" sz="2900" dirty="0" smtClean="0"/>
              <a:t>14. </a:t>
            </a:r>
            <a:r>
              <a:rPr lang="en-IN" sz="2900" dirty="0" err="1" smtClean="0"/>
              <a:t>count_uh</a:t>
            </a:r>
            <a:r>
              <a:rPr lang="en-IN" sz="2900" dirty="0" smtClean="0"/>
              <a:t> </a:t>
            </a:r>
            <a:br>
              <a:rPr lang="en-IN" sz="2900" dirty="0" smtClean="0"/>
            </a:br>
            <a:r>
              <a:rPr lang="en-IN" sz="2900" dirty="0" smtClean="0"/>
              <a:t>15. </a:t>
            </a:r>
            <a:r>
              <a:rPr lang="en-IN" sz="2900" dirty="0" err="1" smtClean="0"/>
              <a:t>count_ooh</a:t>
            </a:r>
            <a:r>
              <a:rPr lang="en-IN" sz="2900" dirty="0" smtClean="0"/>
              <a:t/>
            </a:r>
            <a:br>
              <a:rPr lang="en-IN" sz="2900" dirty="0" smtClean="0"/>
            </a:br>
            <a:r>
              <a:rPr lang="en-IN" sz="2900" dirty="0" smtClean="0"/>
              <a:t>16. </a:t>
            </a:r>
            <a:r>
              <a:rPr lang="en-IN" sz="2900" dirty="0" err="1" smtClean="0"/>
              <a:t>count_ah</a:t>
            </a:r>
            <a:r>
              <a:rPr lang="en-IN" sz="2900" dirty="0" smtClean="0"/>
              <a:t> </a:t>
            </a:r>
            <a:br>
              <a:rPr lang="en-IN" sz="2900" dirty="0" smtClean="0"/>
            </a:br>
            <a:r>
              <a:rPr lang="en-IN" sz="2900" dirty="0" smtClean="0"/>
              <a:t>17. </a:t>
            </a:r>
            <a:r>
              <a:rPr lang="en-IN" sz="2900" dirty="0" err="1" smtClean="0"/>
              <a:t>count_yo</a:t>
            </a:r>
            <a:r>
              <a:rPr lang="en-IN" sz="2900" dirty="0" smtClean="0"/>
              <a:t> </a:t>
            </a:r>
            <a:br>
              <a:rPr lang="en-IN" sz="2900" dirty="0" smtClean="0"/>
            </a:br>
            <a:r>
              <a:rPr lang="en-IN" sz="2900" dirty="0" smtClean="0"/>
              <a:t>18. </a:t>
            </a:r>
            <a:r>
              <a:rPr lang="en-IN" sz="2900" dirty="0" err="1" smtClean="0"/>
              <a:t>count_yeah</a:t>
            </a:r>
            <a:r>
              <a:rPr lang="en-IN" sz="2900" dirty="0" smtClean="0"/>
              <a:t> </a:t>
            </a:r>
            <a:br>
              <a:rPr lang="en-IN" sz="2900" dirty="0" smtClean="0"/>
            </a:br>
            <a:r>
              <a:rPr lang="en-IN" sz="2900" dirty="0" smtClean="0"/>
              <a:t>19. </a:t>
            </a:r>
            <a:r>
              <a:rPr lang="en-IN" sz="2900" dirty="0" err="1" smtClean="0"/>
              <a:t>wordcount</a:t>
            </a:r>
            <a:r>
              <a:rPr lang="en-IN" sz="2900" dirty="0" smtClean="0"/>
              <a:t> </a:t>
            </a:r>
            <a:br>
              <a:rPr lang="en-IN" sz="2900" dirty="0" smtClean="0"/>
            </a:br>
            <a:r>
              <a:rPr lang="en-IN" sz="2900" dirty="0" smtClean="0"/>
              <a:t>20. </a:t>
            </a:r>
            <a:r>
              <a:rPr lang="en-IN" sz="2900" dirty="0" err="1" smtClean="0"/>
              <a:t>wordspermin</a:t>
            </a:r>
            <a:r>
              <a:rPr lang="en-IN" sz="2900" dirty="0" smtClean="0"/>
              <a:t> </a:t>
            </a:r>
            <a:br>
              <a:rPr lang="en-IN" sz="2900" dirty="0" smtClean="0"/>
            </a:br>
            <a:r>
              <a:rPr lang="en-IN" sz="2900" dirty="0" smtClean="0"/>
              <a:t>21. </a:t>
            </a:r>
            <a:r>
              <a:rPr lang="en-IN" sz="2900" dirty="0" err="1" smtClean="0"/>
              <a:t>numcharperword</a:t>
            </a:r>
            <a:r>
              <a:rPr lang="en-IN" sz="2900" dirty="0" smtClean="0"/>
              <a:t/>
            </a:r>
            <a:br>
              <a:rPr lang="en-IN" sz="2900" dirty="0" smtClean="0"/>
            </a:br>
            <a:endParaRPr lang="en-IN" sz="2900" dirty="0" smtClean="0"/>
          </a:p>
          <a:p>
            <a:r>
              <a:rPr lang="en-IN" sz="2900" dirty="0" smtClean="0"/>
              <a:t>We also extracted the following rhyme features as : </a:t>
            </a:r>
          </a:p>
          <a:p>
            <a:r>
              <a:rPr lang="en-IN" sz="2900" dirty="0" smtClean="0"/>
              <a:t>22. </a:t>
            </a:r>
            <a:r>
              <a:rPr lang="en-IN" sz="2900" dirty="0" err="1" smtClean="0"/>
              <a:t>count_AA_block</a:t>
            </a:r>
            <a:r>
              <a:rPr lang="en-IN" sz="2900" dirty="0" smtClean="0"/>
              <a:t> </a:t>
            </a:r>
            <a:br>
              <a:rPr lang="en-IN" sz="2900" dirty="0" smtClean="0"/>
            </a:br>
            <a:r>
              <a:rPr lang="en-IN" sz="2900" dirty="0" smtClean="0"/>
              <a:t>23. </a:t>
            </a:r>
            <a:r>
              <a:rPr lang="en-IN" sz="2900" dirty="0" err="1" smtClean="0"/>
              <a:t>count_AABB_block</a:t>
            </a:r>
            <a:r>
              <a:rPr lang="en-IN" sz="2900" dirty="0" smtClean="0"/>
              <a:t> </a:t>
            </a:r>
            <a:br>
              <a:rPr lang="en-IN" sz="2900" dirty="0" smtClean="0"/>
            </a:br>
            <a:r>
              <a:rPr lang="en-IN" sz="2900" dirty="0" smtClean="0"/>
              <a:t>24. </a:t>
            </a:r>
            <a:r>
              <a:rPr lang="en-IN" sz="2900" dirty="0" err="1" smtClean="0"/>
              <a:t>count_ABAB_block</a:t>
            </a:r>
            <a:r>
              <a:rPr lang="en-IN" sz="2900" dirty="0" smtClean="0"/>
              <a:t> </a:t>
            </a:r>
            <a:br>
              <a:rPr lang="en-IN" sz="2900" dirty="0" smtClean="0"/>
            </a:br>
            <a:r>
              <a:rPr lang="en-IN" sz="2900" dirty="0" smtClean="0"/>
              <a:t>25. </a:t>
            </a:r>
            <a:r>
              <a:rPr lang="en-IN" sz="2900" dirty="0" err="1" smtClean="0"/>
              <a:t>count_ABAC_block</a:t>
            </a:r>
            <a:r>
              <a:rPr lang="en-IN" sz="2900" dirty="0" smtClean="0"/>
              <a:t> </a:t>
            </a:r>
            <a:br>
              <a:rPr lang="en-IN" sz="2900" dirty="0" smtClean="0"/>
            </a:br>
            <a:r>
              <a:rPr lang="en-IN" sz="2900" dirty="0" smtClean="0"/>
              <a:t>26. </a:t>
            </a:r>
            <a:r>
              <a:rPr lang="en-IN" sz="2900" dirty="0" err="1" smtClean="0"/>
              <a:t>count_ABBA_block</a:t>
            </a:r>
            <a:r>
              <a:rPr lang="en-IN" sz="2900" dirty="0" smtClean="0"/>
              <a:t> </a:t>
            </a:r>
            <a:br>
              <a:rPr lang="en-IN" sz="2900" dirty="0" smtClean="0"/>
            </a:br>
            <a:r>
              <a:rPr lang="en-IN" sz="2900" dirty="0" smtClean="0"/>
              <a:t>27. </a:t>
            </a:r>
            <a:r>
              <a:rPr lang="en-IN" sz="2900" dirty="0" err="1" smtClean="0"/>
              <a:t>count_AAAA_block</a:t>
            </a:r>
            <a:r>
              <a:rPr lang="en-IN" sz="2900" dirty="0" smtClean="0"/>
              <a:t> </a:t>
            </a:r>
          </a:p>
          <a:p>
            <a:pPr>
              <a:buFont typeface="Wingdings" pitchFamily="2" charset="2"/>
              <a:buChar char="§"/>
            </a:pPr>
            <a:endParaRPr lang="en-IN" dirty="0"/>
          </a:p>
        </p:txBody>
      </p:sp>
      <p:pic>
        <p:nvPicPr>
          <p:cNvPr id="11266" name="Picture 2" descr="Ra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2521" y="759462"/>
            <a:ext cx="4170334" cy="31605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169971" y="6448208"/>
            <a:ext cx="3137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Lexical Analysis (Clustering)</a:t>
            </a:r>
          </a:p>
        </p:txBody>
      </p:sp>
      <p:pic>
        <p:nvPicPr>
          <p:cNvPr id="14338" name="Picture 2" descr="Christm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4317" y="3820438"/>
            <a:ext cx="3700635" cy="2630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Reduced 13 tags</a:t>
            </a:r>
            <a:endParaRPr lang="en-IN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358775" y="2514903"/>
          <a:ext cx="2359373" cy="4085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373"/>
              </a:tblGrid>
              <a:tr h="37609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 Tags</a:t>
                      </a:r>
                      <a:endParaRPr lang="en-IN" dirty="0"/>
                    </a:p>
                  </a:txBody>
                  <a:tcPr marL="376330" marR="376330"/>
                </a:tc>
              </a:tr>
              <a:tr h="3709445">
                <a:tc>
                  <a:txBody>
                    <a:bodyPr/>
                    <a:lstStyle/>
                    <a:p>
                      <a:r>
                        <a:rPr lang="en-IN" dirty="0" smtClean="0"/>
                        <a:t>Blues</a:t>
                      </a:r>
                    </a:p>
                    <a:p>
                      <a:r>
                        <a:rPr lang="en-IN" dirty="0" smtClean="0"/>
                        <a:t>country</a:t>
                      </a:r>
                    </a:p>
                    <a:p>
                      <a:r>
                        <a:rPr lang="en-IN" dirty="0" smtClean="0"/>
                        <a:t>Electronic</a:t>
                      </a:r>
                    </a:p>
                    <a:p>
                      <a:r>
                        <a:rPr lang="en-IN" dirty="0" smtClean="0"/>
                        <a:t>Folk</a:t>
                      </a:r>
                    </a:p>
                    <a:p>
                      <a:r>
                        <a:rPr lang="en-IN" dirty="0" smtClean="0"/>
                        <a:t>International</a:t>
                      </a:r>
                    </a:p>
                    <a:p>
                      <a:r>
                        <a:rPr lang="en-IN" dirty="0" smtClean="0"/>
                        <a:t>Jazz</a:t>
                      </a:r>
                    </a:p>
                    <a:p>
                      <a:r>
                        <a:rPr lang="en-IN" dirty="0" smtClean="0"/>
                        <a:t>Latin</a:t>
                      </a:r>
                    </a:p>
                    <a:p>
                      <a:r>
                        <a:rPr lang="en-IN" dirty="0" smtClean="0"/>
                        <a:t>New Age</a:t>
                      </a:r>
                    </a:p>
                    <a:p>
                      <a:r>
                        <a:rPr lang="en-IN" dirty="0" err="1" smtClean="0"/>
                        <a:t>Pop_Rock</a:t>
                      </a:r>
                      <a:endParaRPr lang="en-IN" dirty="0" smtClean="0"/>
                    </a:p>
                    <a:p>
                      <a:r>
                        <a:rPr lang="en-IN" dirty="0" smtClean="0"/>
                        <a:t>Rap</a:t>
                      </a:r>
                    </a:p>
                    <a:p>
                      <a:r>
                        <a:rPr lang="en-IN" dirty="0" smtClean="0"/>
                        <a:t>Reggae</a:t>
                      </a:r>
                    </a:p>
                    <a:p>
                      <a:r>
                        <a:rPr lang="en-IN" dirty="0" err="1" smtClean="0"/>
                        <a:t>RnB</a:t>
                      </a:r>
                      <a:endParaRPr lang="en-IN" dirty="0" smtClean="0"/>
                    </a:p>
                    <a:p>
                      <a:r>
                        <a:rPr lang="en-IN" dirty="0" smtClean="0"/>
                        <a:t>Vocal</a:t>
                      </a:r>
                      <a:endParaRPr lang="en-IN" dirty="0"/>
                    </a:p>
                  </a:txBody>
                  <a:tcPr marL="376330" marR="376330"/>
                </a:tc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14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IN" sz="1400" dirty="0" smtClean="0"/>
              <a:t> Worked on subset data 54K tracks while the complete Million Song dataset is sized 28GB</a:t>
            </a:r>
          </a:p>
          <a:p>
            <a:pPr>
              <a:buFont typeface="Arial" pitchFamily="34" charset="0"/>
              <a:buChar char="•"/>
            </a:pPr>
            <a:r>
              <a:rPr lang="en-IN" sz="1400" dirty="0" smtClean="0"/>
              <a:t>Approach for clustering 300 tags into 13 tags (E.g. POP + ROCK = POP_ROCK)</a:t>
            </a:r>
            <a:endParaRPr lang="en-IN" sz="1400" dirty="0"/>
          </a:p>
        </p:txBody>
      </p:sp>
      <p:pic>
        <p:nvPicPr>
          <p:cNvPr id="4" name="Picture 2" descr="Audio reduced ta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0283" y="2592886"/>
            <a:ext cx="5627124" cy="4121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M-Praesentationsvorlage_2007er-Version (1)">
  <a:themeElements>
    <a:clrScheme name="TUM">
      <a:dk1>
        <a:srgbClr val="000000"/>
      </a:dk1>
      <a:lt1>
        <a:srgbClr val="FFFFFF"/>
      </a:lt1>
      <a:dk2>
        <a:srgbClr val="0065BD"/>
      </a:dk2>
      <a:lt2>
        <a:srgbClr val="DAD7CB"/>
      </a:lt2>
      <a:accent1>
        <a:srgbClr val="003359"/>
      </a:accent1>
      <a:accent2>
        <a:srgbClr val="005293"/>
      </a:accent2>
      <a:accent3>
        <a:srgbClr val="0073CF"/>
      </a:accent3>
      <a:accent4>
        <a:srgbClr val="64A0C8"/>
      </a:accent4>
      <a:accent5>
        <a:srgbClr val="A2AD00"/>
      </a:accent5>
      <a:accent6>
        <a:srgbClr val="E37222"/>
      </a:accent6>
      <a:hlink>
        <a:srgbClr val="98C6EA"/>
      </a:hlink>
      <a:folHlink>
        <a:srgbClr val="A2AD00"/>
      </a:folHlink>
    </a:clrScheme>
    <a:fontScheme name="TUM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Folien sebis 2013">
  <a:themeElements>
    <a:clrScheme name="Benutzerdefiniert 2">
      <a:dk1>
        <a:srgbClr val="000000"/>
      </a:dk1>
      <a:lt1>
        <a:srgbClr val="FFFFFF"/>
      </a:lt1>
      <a:dk2>
        <a:srgbClr val="002143"/>
      </a:dk2>
      <a:lt2>
        <a:srgbClr val="EEECE1"/>
      </a:lt2>
      <a:accent1>
        <a:srgbClr val="91A02F"/>
      </a:accent1>
      <a:accent2>
        <a:srgbClr val="E37C4D"/>
      </a:accent2>
      <a:accent3>
        <a:srgbClr val="DAD7CB"/>
      </a:accent3>
      <a:accent4>
        <a:srgbClr val="003359"/>
      </a:accent4>
      <a:accent5>
        <a:srgbClr val="0073CF"/>
      </a:accent5>
      <a:accent6>
        <a:srgbClr val="98C6EA"/>
      </a:accent6>
      <a:hlink>
        <a:srgbClr val="64A0C8"/>
      </a:hlink>
      <a:folHlink>
        <a:srgbClr val="64A0C8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>
          <a:defRPr dirty="0" smtClean="0">
            <a:latin typeface="Arial" pitchFamily="34" charset="0"/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UM-Praesentationsvorlage_2007er-Version (1)">
  <a:themeElements>
    <a:clrScheme name="TUM">
      <a:dk1>
        <a:srgbClr val="000000"/>
      </a:dk1>
      <a:lt1>
        <a:srgbClr val="FFFFFF"/>
      </a:lt1>
      <a:dk2>
        <a:srgbClr val="0065BD"/>
      </a:dk2>
      <a:lt2>
        <a:srgbClr val="DAD7CB"/>
      </a:lt2>
      <a:accent1>
        <a:srgbClr val="003359"/>
      </a:accent1>
      <a:accent2>
        <a:srgbClr val="005293"/>
      </a:accent2>
      <a:accent3>
        <a:srgbClr val="0073CF"/>
      </a:accent3>
      <a:accent4>
        <a:srgbClr val="64A0C8"/>
      </a:accent4>
      <a:accent5>
        <a:srgbClr val="A2AD00"/>
      </a:accent5>
      <a:accent6>
        <a:srgbClr val="E37222"/>
      </a:accent6>
      <a:hlink>
        <a:srgbClr val="98C6EA"/>
      </a:hlink>
      <a:folHlink>
        <a:srgbClr val="A2AD00"/>
      </a:folHlink>
    </a:clrScheme>
    <a:fontScheme name="TUM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TUM-Praesentationsvorlage_2007er-Version (1)</Template>
  <TotalTime>721</TotalTime>
  <Words>768</Words>
  <Application>Microsoft Office PowerPoint</Application>
  <PresentationFormat>On-screen Show (4:3)</PresentationFormat>
  <Paragraphs>269</Paragraphs>
  <Slides>52</Slides>
  <Notes>3</Notes>
  <HiddenSlides>0</HiddenSlides>
  <MMClips>2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TUM-Praesentationsvorlage_2007er-Version (1)</vt:lpstr>
      <vt:lpstr>Folien sebis 2013</vt:lpstr>
      <vt:lpstr>1_TUM-Praesentationsvorlage_2007er-Version (1)</vt:lpstr>
      <vt:lpstr>  Projects Overview</vt:lpstr>
      <vt:lpstr>Agenda</vt:lpstr>
      <vt:lpstr>Million Song Datasets</vt:lpstr>
      <vt:lpstr>Overview</vt:lpstr>
      <vt:lpstr>Genre Classification - Example</vt:lpstr>
      <vt:lpstr>Pre-processing</vt:lpstr>
      <vt:lpstr>Setting Benchmarks... 300 tags(initially) !!</vt:lpstr>
      <vt:lpstr>Feature Extraction</vt:lpstr>
      <vt:lpstr>Reduced 13 tags</vt:lpstr>
      <vt:lpstr>Model Selection on 13 Reduced Tags</vt:lpstr>
      <vt:lpstr>Towards 10 Tags....</vt:lpstr>
      <vt:lpstr>Model Selection for 10 tags</vt:lpstr>
      <vt:lpstr>Slide 13</vt:lpstr>
      <vt:lpstr>Summary - Results</vt:lpstr>
      <vt:lpstr>Our Results Vs Recent Research</vt:lpstr>
      <vt:lpstr>SAP for Kiosk</vt:lpstr>
      <vt:lpstr>Customer Requirements</vt:lpstr>
      <vt:lpstr>Customer main processes (simplified)</vt:lpstr>
      <vt:lpstr>MultiProvider Solution</vt:lpstr>
      <vt:lpstr>MERM: Sales InfoCube </vt:lpstr>
      <vt:lpstr>Star-schema: Sales InfoCube</vt:lpstr>
      <vt:lpstr>Calculated Key figures</vt:lpstr>
      <vt:lpstr>Demo</vt:lpstr>
      <vt:lpstr>SAP for Healthcare</vt:lpstr>
      <vt:lpstr>Introduction</vt:lpstr>
      <vt:lpstr>Available Components</vt:lpstr>
      <vt:lpstr>Functional Requirements</vt:lpstr>
      <vt:lpstr>Use case : Overview</vt:lpstr>
      <vt:lpstr>Data Modeling</vt:lpstr>
      <vt:lpstr>Software Architecture</vt:lpstr>
      <vt:lpstr>Software Architecture</vt:lpstr>
      <vt:lpstr>Nurse – Demo</vt:lpstr>
      <vt:lpstr>Nurse – Demo</vt:lpstr>
      <vt:lpstr>Doctor – Demo</vt:lpstr>
      <vt:lpstr>Doctor – Demo</vt:lpstr>
      <vt:lpstr>Administrator - Demo</vt:lpstr>
      <vt:lpstr>Administrator - Demo</vt:lpstr>
      <vt:lpstr>Administrator - Demo</vt:lpstr>
      <vt:lpstr>Visualization of iAnn events</vt:lpstr>
      <vt:lpstr>Slide 40</vt:lpstr>
      <vt:lpstr>Demo</vt:lpstr>
      <vt:lpstr>Seminar: NLP on Legal Science </vt:lpstr>
      <vt:lpstr>NLP Pipeline</vt:lpstr>
      <vt:lpstr>Text Classification</vt:lpstr>
      <vt:lpstr>Text Summarization</vt:lpstr>
      <vt:lpstr>Work experience: TCS &amp; ALLIANZ </vt:lpstr>
      <vt:lpstr>TCS Bancs - Homepage</vt:lpstr>
      <vt:lpstr>TCS Bancs – How the screen looks like ?</vt:lpstr>
      <vt:lpstr>Jasper iReport</vt:lpstr>
      <vt:lpstr>SAS Reporting</vt:lpstr>
      <vt:lpstr>Confluence &amp; Jira Management</vt:lpstr>
      <vt:lpstr>Slide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Million Song Datasets</dc:title>
  <dc:creator>User</dc:creator>
  <cp:lastModifiedBy>User</cp:lastModifiedBy>
  <cp:revision>137</cp:revision>
  <dcterms:created xsi:type="dcterms:W3CDTF">2014-07-01T20:03:56Z</dcterms:created>
  <dcterms:modified xsi:type="dcterms:W3CDTF">2015-06-14T17:26:19Z</dcterms:modified>
</cp:coreProperties>
</file>